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5" r:id="rId16"/>
    <p:sldId id="276" r:id="rId17"/>
    <p:sldId id="277" r:id="rId18"/>
    <p:sldId id="281" r:id="rId19"/>
    <p:sldId id="282" r:id="rId20"/>
    <p:sldId id="283" r:id="rId21"/>
    <p:sldId id="286" r:id="rId22"/>
    <p:sldId id="308" r:id="rId23"/>
    <p:sldId id="287" r:id="rId24"/>
    <p:sldId id="288" r:id="rId25"/>
    <p:sldId id="289" r:id="rId26"/>
    <p:sldId id="291" r:id="rId27"/>
    <p:sldId id="293" r:id="rId28"/>
    <p:sldId id="294" r:id="rId29"/>
    <p:sldId id="300" r:id="rId30"/>
    <p:sldId id="301" r:id="rId31"/>
    <p:sldId id="302" r:id="rId32"/>
    <p:sldId id="304" r:id="rId33"/>
    <p:sldId id="305" r:id="rId34"/>
    <p:sldId id="307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FC76AF-9344-44FE-9010-5471CD99F7CE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D09E7-72A3-44E3-A9D1-4D66BDDF69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818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DE75E-54B2-4A27-AE4C-DEECE41A9B5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F77DBA-71D9-4C3A-B0B9-C534317D9F4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B3805C-968C-456B-BB07-1AF9F1D523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525CE6-FB28-4CB5-B02E-7E30EC8FA22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D439E0-3B54-4393-BB99-88237971449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1E663-3EAC-4D12-B471-114DDA66C58A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37081-3F8A-4A91-B5B5-C43AC23F5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1E663-3EAC-4D12-B471-114DDA66C58A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37081-3F8A-4A91-B5B5-C43AC23F5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1E663-3EAC-4D12-B471-114DDA66C58A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37081-3F8A-4A91-B5B5-C43AC23F5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1E663-3EAC-4D12-B471-114DDA66C58A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37081-3F8A-4A91-B5B5-C43AC23F5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1E663-3EAC-4D12-B471-114DDA66C58A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37081-3F8A-4A91-B5B5-C43AC23F5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1E663-3EAC-4D12-B471-114DDA66C58A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37081-3F8A-4A91-B5B5-C43AC23F5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1E663-3EAC-4D12-B471-114DDA66C58A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37081-3F8A-4A91-B5B5-C43AC23F5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1E663-3EAC-4D12-B471-114DDA66C58A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37081-3F8A-4A91-B5B5-C43AC23F5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1E663-3EAC-4D12-B471-114DDA66C58A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37081-3F8A-4A91-B5B5-C43AC23F5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1E663-3EAC-4D12-B471-114DDA66C58A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37081-3F8A-4A91-B5B5-C43AC23F5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1E663-3EAC-4D12-B471-114DDA66C58A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37081-3F8A-4A91-B5B5-C43AC23F5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1E663-3EAC-4D12-B471-114DDA66C58A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37081-3F8A-4A91-B5B5-C43AC23F5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4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C907CC-C07D-4F20-9FB3-18601A8E24E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3886200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en-US" sz="4000" smtClean="0"/>
              <a:t/>
            </a:r>
            <a:br>
              <a:rPr lang="en-US" sz="4000" smtClean="0"/>
            </a:br>
            <a:r>
              <a:rPr lang="en-US" sz="4000" smtClean="0"/>
              <a:t/>
            </a:r>
            <a:br>
              <a:rPr lang="en-US" sz="4000" smtClean="0"/>
            </a:br>
            <a:r>
              <a:rPr lang="en-US" sz="4000" b="1" smtClean="0">
                <a:latin typeface="Arial" charset="0"/>
              </a:rPr>
              <a:t>CHAPTER-01</a:t>
            </a:r>
            <a:r>
              <a:rPr lang="en-US" sz="4000" b="1" smtClean="0"/>
              <a:t/>
            </a:r>
            <a:br>
              <a:rPr lang="en-US" sz="4000" b="1" smtClean="0"/>
            </a:br>
            <a:r>
              <a:rPr lang="en-US" sz="4000" b="1" smtClean="0"/>
              <a:t/>
            </a:r>
            <a:br>
              <a:rPr lang="en-US" sz="4000" b="1" smtClean="0"/>
            </a:br>
            <a:r>
              <a:rPr lang="en-US" sz="4000" b="1" smtClean="0"/>
              <a:t>THE NATURE OF STRATEGIC MANAGEMENT</a:t>
            </a:r>
            <a:r>
              <a:rPr lang="en-US" sz="4000" smtClean="0"/>
              <a:t/>
            </a:r>
            <a:br>
              <a:rPr lang="en-US" sz="4000" smtClean="0"/>
            </a:br>
            <a:r>
              <a:rPr lang="en-US" sz="4000" b="1" smtClean="0"/>
              <a:t/>
            </a:r>
            <a:br>
              <a:rPr lang="en-US" sz="4000" b="1" smtClean="0"/>
            </a:br>
            <a:endParaRPr lang="en-US" sz="4000" b="1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smtClean="0">
                <a:solidFill>
                  <a:schemeClr val="tx1"/>
                </a:solidFill>
              </a:rPr>
              <a:t>ALMA.SHAMEEM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05BEDEB-5AEF-4401-B5E9-227889502927}" type="datetime3">
              <a:rPr lang="en-US" smtClean="0"/>
              <a:pPr>
                <a:defRPr/>
              </a:pPr>
              <a:t>12 June 2019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A8BB87-1245-4151-99DC-E8AA15100BB7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1229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latin typeface="Arial" charset="0"/>
              </a:rPr>
              <a:t>Basic Model of SM</a:t>
            </a:r>
          </a:p>
        </p:txBody>
      </p:sp>
      <p:sp>
        <p:nvSpPr>
          <p:cNvPr id="1229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charset="0"/>
              </a:rPr>
              <a:t>Four Basic Elements</a:t>
            </a:r>
          </a:p>
          <a:p>
            <a:pPr eaLnBrk="1" hangingPunct="1">
              <a:buFont typeface="Arial" charset="0"/>
              <a:buNone/>
            </a:pPr>
            <a:r>
              <a:rPr lang="en-US" b="1" smtClean="0">
                <a:latin typeface="Arial" charset="0"/>
              </a:rPr>
              <a:t/>
            </a:r>
            <a:br>
              <a:rPr lang="en-US" b="1" smtClean="0">
                <a:latin typeface="Arial" charset="0"/>
              </a:rPr>
            </a:b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60B15B2-62A3-46EB-8FBC-AD5D5B8C5FBF}" type="datetime3">
              <a:rPr lang="en-US"/>
              <a:pPr>
                <a:defRPr/>
              </a:pPr>
              <a:t>12 June 2019</a:t>
            </a:fld>
            <a:endParaRPr lang="en-US"/>
          </a:p>
        </p:txBody>
      </p:sp>
      <p:pic>
        <p:nvPicPr>
          <p:cNvPr id="12294" name="Picture 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362200"/>
            <a:ext cx="784860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172DDE-1453-40FB-98B6-84B6EFBD497F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1331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eaLnBrk="1" hangingPunct="1"/>
            <a:r>
              <a:rPr lang="en-US" sz="2000" b="1" smtClean="0"/>
              <a:t>The term used in previous slide are explained here.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4469F1-57E8-48BD-9BAD-640583B229E0}" type="datetime3">
              <a:rPr lang="en-US"/>
              <a:pPr>
                <a:defRPr/>
              </a:pPr>
              <a:t>12 June 2019</a:t>
            </a:fld>
            <a:endParaRPr lang="en-US"/>
          </a:p>
        </p:txBody>
      </p:sp>
      <p:pic>
        <p:nvPicPr>
          <p:cNvPr id="13317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85800" y="914400"/>
            <a:ext cx="8153400" cy="5486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19E081-45AF-49EB-80EE-52251674A3B8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1433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1.Environmental Scanning</a:t>
            </a:r>
            <a:endParaRPr lang="en-US" smtClean="0"/>
          </a:p>
        </p:txBody>
      </p:sp>
      <p:sp>
        <p:nvSpPr>
          <p:cNvPr id="1434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Monitoring, evaluation, and disseminating information from external and internal environments –to key people in the firm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sz="3600" b="1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sz="3600" b="1" smtClean="0"/>
              <a:t>SWOT Analysis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smtClean="0"/>
              <a:t>Strengths – Weaknesses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smtClean="0"/>
              <a:t>Opportunities – Threats</a:t>
            </a:r>
          </a:p>
          <a:p>
            <a:pPr eaLnBrk="1" hangingPunct="1">
              <a:lnSpc>
                <a:spcPct val="90000"/>
              </a:lnSpc>
            </a:pPr>
            <a:endParaRPr lang="en-US" i="1" smtClean="0">
              <a:solidFill>
                <a:srgbClr val="99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4469F1-57E8-48BD-9BAD-640583B229E0}" type="datetime3">
              <a:rPr lang="en-US"/>
              <a:pPr>
                <a:defRPr/>
              </a:pPr>
              <a:t>12 June 2019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C2B39C-64DF-4358-AAC5-78DF1D1D7A6C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en-US" sz="3600" b="1" smtClean="0"/>
              <a:t>1. Environmental Scanning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BB949A9-21D3-4C92-8D47-00899C23A836}" type="datetime3">
              <a:rPr lang="en-US"/>
              <a:pPr>
                <a:defRPr/>
              </a:pPr>
              <a:t>12 June 2019</a:t>
            </a:fld>
            <a:endParaRPr lang="en-US"/>
          </a:p>
        </p:txBody>
      </p:sp>
      <p:pic>
        <p:nvPicPr>
          <p:cNvPr id="15365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990600"/>
            <a:ext cx="59055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9FAF6E-7EF3-4870-8EC3-F604374979BE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  <a:noFill/>
        </p:spPr>
        <p:txBody>
          <a:bodyPr/>
          <a:lstStyle/>
          <a:p>
            <a:pPr eaLnBrk="1" hangingPunct="1"/>
            <a:r>
              <a:rPr lang="en-US" b="1" smtClean="0"/>
              <a:t>2. Strategy Formulation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43434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z="2800" i="1" smtClean="0">
              <a:solidFill>
                <a:srgbClr val="99000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2800" i="1" smtClean="0">
              <a:solidFill>
                <a:srgbClr val="99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i="1" smtClean="0"/>
              <a:t>Development of long-range plans for effective management of opportunities and threats in light of corporate strengths and weaknesses</a:t>
            </a:r>
            <a:endParaRPr lang="en-US" sz="2800" b="1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sz="2800" b="1" smtClean="0">
              <a:latin typeface="Arial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B19936F-AD51-454F-B7AA-16D671047D1F}" type="datetime3">
              <a:rPr lang="en-US"/>
              <a:pPr>
                <a:defRPr/>
              </a:pPr>
              <a:t>12 June 2019</a:t>
            </a:fld>
            <a:endParaRPr lang="en-US"/>
          </a:p>
        </p:txBody>
      </p:sp>
      <p:pic>
        <p:nvPicPr>
          <p:cNvPr id="45061" name="Picture 5" descr="1829F02-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752600"/>
            <a:ext cx="4191000" cy="376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bldLvl="4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05B7F5-5735-4194-B0E7-0BDFE96E5531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             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          3. Strategy Implementation</a:t>
            </a:r>
            <a:br>
              <a:rPr lang="en-US" sz="4000" b="1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3600" dirty="0" smtClean="0"/>
              <a:t>Process by which strategies and policies are put into action through development of programs and procedures</a:t>
            </a:r>
          </a:p>
        </p:txBody>
      </p:sp>
      <p:sp>
        <p:nvSpPr>
          <p:cNvPr id="15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D643D74-D702-47EE-9650-AFF5FA59CB88}" type="datetime3">
              <a:rPr lang="en-US"/>
              <a:pPr>
                <a:defRPr/>
              </a:pPr>
              <a:t>12 June 2019</a:t>
            </a:fld>
            <a:endParaRPr lang="en-US"/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1219200" y="3962400"/>
            <a:ext cx="2663825" cy="835025"/>
          </a:xfrm>
          <a:prstGeom prst="rect">
            <a:avLst/>
          </a:prstGeom>
          <a:solidFill>
            <a:srgbClr val="0033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>
                <a:solidFill>
                  <a:srgbClr val="FAE3B4"/>
                </a:solidFill>
                <a:latin typeface="Calibri" pitchFamily="34" charset="0"/>
              </a:rPr>
              <a:t>Strategy </a:t>
            </a:r>
          </a:p>
          <a:p>
            <a:pPr algn="ctr"/>
            <a:r>
              <a:rPr lang="en-US" b="1" dirty="0">
                <a:solidFill>
                  <a:srgbClr val="FAE3B4"/>
                </a:solidFill>
                <a:latin typeface="Calibri" pitchFamily="34" charset="0"/>
              </a:rPr>
              <a:t>Implementation</a:t>
            </a:r>
          </a:p>
        </p:txBody>
      </p:sp>
      <p:sp>
        <p:nvSpPr>
          <p:cNvPr id="69637" name="Line 5"/>
          <p:cNvSpPr>
            <a:spLocks noChangeShapeType="1"/>
          </p:cNvSpPr>
          <p:nvPr/>
        </p:nvSpPr>
        <p:spPr bwMode="auto">
          <a:xfrm flipV="1">
            <a:off x="3886200" y="3810000"/>
            <a:ext cx="1901825" cy="606425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 type="oval" w="med" len="med"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638" name="Line 6"/>
          <p:cNvSpPr>
            <a:spLocks noChangeShapeType="1"/>
          </p:cNvSpPr>
          <p:nvPr/>
        </p:nvSpPr>
        <p:spPr bwMode="auto">
          <a:xfrm>
            <a:off x="3886200" y="4419600"/>
            <a:ext cx="1901825" cy="0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 type="none" w="sm" len="sm"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639" name="Line 7"/>
          <p:cNvSpPr>
            <a:spLocks noChangeShapeType="1"/>
          </p:cNvSpPr>
          <p:nvPr/>
        </p:nvSpPr>
        <p:spPr bwMode="auto">
          <a:xfrm>
            <a:off x="3886200" y="4419600"/>
            <a:ext cx="1901825" cy="682625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 type="none" w="sm" len="sm"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640" name="Rectangle 8"/>
          <p:cNvSpPr>
            <a:spLocks noChangeArrowheads="1"/>
          </p:cNvSpPr>
          <p:nvPr/>
        </p:nvSpPr>
        <p:spPr bwMode="auto">
          <a:xfrm>
            <a:off x="5791200" y="3429000"/>
            <a:ext cx="2130425" cy="606425"/>
          </a:xfrm>
          <a:prstGeom prst="rect">
            <a:avLst/>
          </a:prstGeom>
          <a:solidFill>
            <a:srgbClr val="80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FFFFCC"/>
                </a:solidFill>
                <a:latin typeface="Calibri" pitchFamily="34" charset="0"/>
              </a:rPr>
              <a:t>Programs</a:t>
            </a:r>
          </a:p>
        </p:txBody>
      </p:sp>
      <p:sp>
        <p:nvSpPr>
          <p:cNvPr id="69641" name="Rectangle 9"/>
          <p:cNvSpPr>
            <a:spLocks noChangeArrowheads="1"/>
          </p:cNvSpPr>
          <p:nvPr/>
        </p:nvSpPr>
        <p:spPr bwMode="auto">
          <a:xfrm>
            <a:off x="5811838" y="2641600"/>
            <a:ext cx="19399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endParaRPr lang="en-US" b="1">
              <a:solidFill>
                <a:srgbClr val="FFFFCC"/>
              </a:solidFill>
              <a:latin typeface="Calibri" pitchFamily="34" charset="0"/>
            </a:endParaRPr>
          </a:p>
        </p:txBody>
      </p:sp>
      <p:sp>
        <p:nvSpPr>
          <p:cNvPr id="69642" name="Rectangle 10"/>
          <p:cNvSpPr>
            <a:spLocks noChangeArrowheads="1"/>
          </p:cNvSpPr>
          <p:nvPr/>
        </p:nvSpPr>
        <p:spPr bwMode="auto">
          <a:xfrm>
            <a:off x="5791200" y="4191000"/>
            <a:ext cx="2130425" cy="606425"/>
          </a:xfrm>
          <a:prstGeom prst="rect">
            <a:avLst/>
          </a:prstGeom>
          <a:solidFill>
            <a:srgbClr val="80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FFFFCC"/>
                </a:solidFill>
                <a:latin typeface="Calibri" pitchFamily="34" charset="0"/>
              </a:rPr>
              <a:t>Budgets</a:t>
            </a:r>
          </a:p>
        </p:txBody>
      </p:sp>
      <p:sp>
        <p:nvSpPr>
          <p:cNvPr id="69643" name="Rectangle 11"/>
          <p:cNvSpPr>
            <a:spLocks noChangeArrowheads="1"/>
          </p:cNvSpPr>
          <p:nvPr/>
        </p:nvSpPr>
        <p:spPr bwMode="auto">
          <a:xfrm>
            <a:off x="5811838" y="3327400"/>
            <a:ext cx="19399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endParaRPr lang="en-US" b="1">
              <a:solidFill>
                <a:srgbClr val="FFFFCC"/>
              </a:solidFill>
              <a:latin typeface="Calibri" pitchFamily="34" charset="0"/>
            </a:endParaRPr>
          </a:p>
        </p:txBody>
      </p:sp>
      <p:sp>
        <p:nvSpPr>
          <p:cNvPr id="69644" name="Rectangle 12"/>
          <p:cNvSpPr>
            <a:spLocks noChangeArrowheads="1"/>
          </p:cNvSpPr>
          <p:nvPr/>
        </p:nvSpPr>
        <p:spPr bwMode="auto">
          <a:xfrm>
            <a:off x="5791200" y="5029200"/>
            <a:ext cx="2130425" cy="606425"/>
          </a:xfrm>
          <a:prstGeom prst="rect">
            <a:avLst/>
          </a:prstGeom>
          <a:solidFill>
            <a:srgbClr val="80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FFFFCC"/>
                </a:solidFill>
                <a:latin typeface="Calibri" pitchFamily="34" charset="0"/>
              </a:rPr>
              <a:t>Procedures</a:t>
            </a:r>
          </a:p>
        </p:txBody>
      </p:sp>
      <p:sp>
        <p:nvSpPr>
          <p:cNvPr id="69645" name="Rectangle 13"/>
          <p:cNvSpPr>
            <a:spLocks noChangeArrowheads="1"/>
          </p:cNvSpPr>
          <p:nvPr/>
        </p:nvSpPr>
        <p:spPr bwMode="auto">
          <a:xfrm>
            <a:off x="5811838" y="4013200"/>
            <a:ext cx="193992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endParaRPr lang="en-US" b="1">
              <a:solidFill>
                <a:srgbClr val="FFFFCC"/>
              </a:solidFill>
              <a:latin typeface="Calibri" pitchFamily="34" charset="0"/>
            </a:endParaRPr>
          </a:p>
        </p:txBody>
      </p:sp>
      <p:sp>
        <p:nvSpPr>
          <p:cNvPr id="20495" name="Rectangle 14"/>
          <p:cNvSpPr>
            <a:spLocks noChangeArrowheads="1"/>
          </p:cNvSpPr>
          <p:nvPr/>
        </p:nvSpPr>
        <p:spPr bwMode="auto">
          <a:xfrm>
            <a:off x="838200" y="4876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endParaRPr lang="en-US" sz="40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9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9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9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9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animBg="1"/>
      <p:bldP spid="69637" grpId="0" animBg="1"/>
      <p:bldP spid="69638" grpId="0" animBg="1"/>
      <p:bldP spid="69639" grpId="0" animBg="1"/>
      <p:bldP spid="69640" grpId="0" animBg="1"/>
      <p:bldP spid="69641" grpId="0" autoUpdateAnimBg="0"/>
      <p:bldP spid="69642" grpId="0" animBg="1"/>
      <p:bldP spid="69643" grpId="0" autoUpdateAnimBg="0"/>
      <p:bldP spid="69644" grpId="0" animBg="1"/>
      <p:bldP spid="69645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D987A2-2B55-4CCA-BB6D-F54BB79D8B85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  <a:r>
              <a:rPr lang="en-US" b="1" smtClean="0"/>
              <a:t>3. Strategy Implementation</a:t>
            </a:r>
          </a:p>
        </p:txBody>
      </p:sp>
      <p:sp>
        <p:nvSpPr>
          <p:cNvPr id="2150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Programs – single use plans (projects)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Budgets – costs associated with a program</a:t>
            </a:r>
          </a:p>
          <a:p>
            <a:pPr eaLnBrk="1" hangingPunct="1"/>
            <a:endParaRPr lang="en-US" b="1" smtClean="0"/>
          </a:p>
          <a:p>
            <a:pPr eaLnBrk="1" hangingPunct="1"/>
            <a:r>
              <a:rPr lang="en-US" smtClean="0"/>
              <a:t>Procedures – system of sequential steps that describe how a particular task or job is to be done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4469F1-57E8-48BD-9BAD-640583B229E0}" type="datetime3">
              <a:rPr lang="en-US"/>
              <a:pPr>
                <a:defRPr/>
              </a:pPr>
              <a:t>12 June 2019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1A5A0C-645F-4634-942D-330C4DCB9FA0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b="1" smtClean="0"/>
              <a:t>4.Evaluation and Control</a:t>
            </a:r>
            <a:br>
              <a:rPr lang="en-US" sz="4000" b="1" smtClean="0"/>
            </a:br>
            <a:endParaRPr lang="en-US" sz="4000" b="1" smtClean="0"/>
          </a:p>
        </p:txBody>
      </p:sp>
      <p:sp>
        <p:nvSpPr>
          <p:cNvPr id="2253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Process by which corporate activities and performance results are monitored so that actual performance can be compared with desired performance.</a:t>
            </a:r>
          </a:p>
          <a:p>
            <a:pPr eaLnBrk="1" hangingPunct="1">
              <a:buFont typeface="Arial" charset="0"/>
              <a:buNone/>
            </a:pPr>
            <a:endParaRPr lang="en-US" smtClean="0"/>
          </a:p>
          <a:p>
            <a:pPr eaLnBrk="1" hangingPunct="1">
              <a:buFont typeface="Arial" charset="0"/>
              <a:buNone/>
            </a:pPr>
            <a:r>
              <a:rPr lang="en-US" b="1" smtClean="0"/>
              <a:t>Feedback/Learning Process</a:t>
            </a:r>
          </a:p>
          <a:p>
            <a:pPr eaLnBrk="1" hangingPunct="1"/>
            <a:r>
              <a:rPr lang="en-US" smtClean="0"/>
              <a:t>Must go back to revise or correct decisions made earlier.</a:t>
            </a:r>
          </a:p>
          <a:p>
            <a:pPr eaLnBrk="1" hangingPunct="1">
              <a:buFont typeface="Arial" charset="0"/>
              <a:buNone/>
            </a:pP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4469F1-57E8-48BD-9BAD-640583B229E0}" type="datetime3">
              <a:rPr lang="en-US"/>
              <a:pPr>
                <a:defRPr/>
              </a:pPr>
              <a:t>12 June 2019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23A5C9-6EA4-425E-BD5A-31D7C8AB2121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685800"/>
          </a:xfrm>
          <a:noFill/>
        </p:spPr>
        <p:txBody>
          <a:bodyPr/>
          <a:lstStyle/>
          <a:p>
            <a:pPr eaLnBrk="1" hangingPunct="1"/>
            <a:r>
              <a:rPr lang="en-US" sz="3600" b="1" smtClean="0"/>
              <a:t>Strategic Decision Making Model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B97E228-B396-43E5-A539-3C18EE3884FB}" type="datetime3">
              <a:rPr lang="en-US"/>
              <a:pPr>
                <a:defRPr/>
              </a:pPr>
              <a:t>12 June 2019</a:t>
            </a:fld>
            <a:endParaRPr lang="en-US"/>
          </a:p>
        </p:txBody>
      </p:sp>
      <p:pic>
        <p:nvPicPr>
          <p:cNvPr id="26629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609600"/>
            <a:ext cx="7124700" cy="564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BCCD41-9EFB-4475-A20B-49E0B1AB45BA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685800"/>
          </a:xfrm>
          <a:noFill/>
        </p:spPr>
        <p:txBody>
          <a:bodyPr/>
          <a:lstStyle/>
          <a:p>
            <a:pPr eaLnBrk="1" hangingPunct="1"/>
            <a:r>
              <a:rPr lang="en-US" sz="3600" b="1" smtClean="0"/>
              <a:t>Strategic Decision Making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D08D4A7-4E2D-4F95-8AF9-AB0295A15E49}" type="datetime3">
              <a:rPr lang="en-US"/>
              <a:pPr>
                <a:defRPr/>
              </a:pPr>
              <a:t>12 June 2019</a:t>
            </a:fld>
            <a:endParaRPr lang="en-US"/>
          </a:p>
        </p:txBody>
      </p:sp>
      <p:pic>
        <p:nvPicPr>
          <p:cNvPr id="27653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762000"/>
            <a:ext cx="72771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DFD94C-8D46-45F9-892D-C27B0EA20AE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>LEARNING OBJECTIVES </a:t>
            </a:r>
            <a:br>
              <a:rPr lang="en-US" b="1" smtClean="0"/>
            </a:br>
            <a:endParaRPr lang="en-US" b="1" dirty="0" smtClean="0"/>
          </a:p>
        </p:txBody>
      </p:sp>
      <p:sp>
        <p:nvSpPr>
          <p:cNvPr id="307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2400" b="1" dirty="0" smtClean="0"/>
              <a:t>After studying this chapter, you should be able to do the following: 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Define the term strategic management (SM)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Explain the benefits of  strategic management.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Explain the impacts of Globalization and E-commerce on SM.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Describe the theory of learning organization.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Explain the basic model of SM.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Discuss the basic model of SM: The nature of strategy formulation, implementation, and evaluation activities. 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Describe the strategic decision making model. 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Define and give examples of key terms in strategic management.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4469F1-57E8-48BD-9BAD-640583B229E0}" type="datetime3">
              <a:rPr lang="en-US" smtClean="0"/>
              <a:pPr>
                <a:defRPr/>
              </a:pPr>
              <a:t>12 June 2019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B867F6-68EB-4051-A986-5513C4AA1F07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b="1" dirty="0" smtClean="0"/>
              <a:t> Elements of Good Strategy</a:t>
            </a:r>
            <a:r>
              <a:rPr lang="en-US" sz="4000" b="1" dirty="0" smtClean="0">
                <a:solidFill>
                  <a:srgbClr val="990000"/>
                </a:solidFill>
              </a:rPr>
              <a:t/>
            </a:r>
            <a:br>
              <a:rPr lang="en-US" sz="4000" b="1" dirty="0" smtClean="0">
                <a:solidFill>
                  <a:srgbClr val="990000"/>
                </a:solidFill>
              </a:rPr>
            </a:br>
            <a:endParaRPr lang="en-US" sz="4000" b="1" dirty="0" smtClean="0"/>
          </a:p>
        </p:txBody>
      </p:sp>
      <p:sp>
        <p:nvSpPr>
          <p:cNvPr id="28676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endParaRPr lang="en-US" sz="2800" b="1" dirty="0" smtClean="0">
              <a:solidFill>
                <a:srgbClr val="990000"/>
              </a:solidFill>
            </a:endParaRP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en-US" sz="2400" dirty="0" smtClean="0"/>
              <a:t>Arenas – Where?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None/>
            </a:pPr>
            <a:endParaRPr lang="en-US" sz="2400" dirty="0" smtClean="0"/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en-US" sz="2400" dirty="0" smtClean="0"/>
              <a:t>Vehicles – How to get there?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None/>
            </a:pPr>
            <a:endParaRPr lang="en-US" sz="2400" dirty="0" smtClean="0"/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en-US" sz="2400" dirty="0" smtClean="0"/>
              <a:t>Differentiators – How to win?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None/>
            </a:pPr>
            <a:endParaRPr lang="en-US" sz="2400" dirty="0" smtClean="0"/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en-US" sz="2400" dirty="0" smtClean="0"/>
              <a:t>Staging – Speed and sequence – tactics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None/>
            </a:pPr>
            <a:endParaRPr lang="en-US" sz="2400" dirty="0" smtClean="0"/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en-US" sz="2400" dirty="0" smtClean="0"/>
              <a:t>Economic logic – How will we gain a return?</a:t>
            </a:r>
          </a:p>
          <a:p>
            <a:pPr marL="609600" indent="-609600" eaLnBrk="1" hangingPunct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BE8E2A0-2A08-40F5-BB96-65EE9A844849}" type="datetime3">
              <a:rPr lang="en-US"/>
              <a:pPr>
                <a:defRPr/>
              </a:pPr>
              <a:t>12 June 2019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KEY TERMS IN STRATEGIC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 smtClean="0"/>
              <a:t>Before we further discuss strategic management, we should define some key terms: </a:t>
            </a:r>
          </a:p>
          <a:p>
            <a:pPr algn="just">
              <a:buNone/>
            </a:pPr>
            <a:r>
              <a:rPr lang="en-US" dirty="0" smtClean="0"/>
              <a:t>    strategists, vision statement, mission statement, external opportunities and threats, internal strengths and weaknesses, long-term objectives, strategies, annual objectives, and policies. </a:t>
            </a:r>
          </a:p>
          <a:p>
            <a:pPr algn="just">
              <a:buNone/>
            </a:pP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CBB7D6-35FF-4633-97C4-6147477A5C19}" type="slidenum">
              <a:rPr lang="en-US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KEY TERMS IN STRATEGIC MANAGEMENT 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i="1" dirty="0" smtClean="0"/>
              <a:t/>
            </a:r>
            <a:br>
              <a:rPr lang="en-US" i="1" dirty="0" smtClean="0"/>
            </a:br>
            <a:endParaRPr lang="en-US" dirty="0" smtClean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i="1" dirty="0" smtClean="0"/>
          </a:p>
          <a:p>
            <a:r>
              <a:rPr lang="en-US" b="1" dirty="0" smtClean="0"/>
              <a:t>Strategies</a:t>
            </a:r>
            <a:endParaRPr lang="en-US" dirty="0" smtClean="0"/>
          </a:p>
          <a:p>
            <a:r>
              <a:rPr lang="en-US" dirty="0" smtClean="0"/>
              <a:t>Strategies are the means by which long-term objectives will be achieved.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KEY TERMS IN STRATEGIC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b="1" dirty="0" smtClean="0"/>
              <a:t>Strategists: </a:t>
            </a:r>
            <a:r>
              <a:rPr lang="en-US" dirty="0" smtClean="0"/>
              <a:t>Strategists are individuals who are most responsible for the success or failure of an organization. Strategists are individuals who form strategies. </a:t>
            </a:r>
          </a:p>
          <a:p>
            <a:r>
              <a:rPr lang="en-US" b="1" dirty="0" smtClean="0"/>
              <a:t>Vision:</a:t>
            </a:r>
            <a:r>
              <a:rPr lang="en-US" i="1" dirty="0" smtClean="0"/>
              <a:t>“</a:t>
            </a:r>
            <a:r>
              <a:rPr lang="en-US" dirty="0" smtClean="0"/>
              <a:t>Vision is the art of seeing things invisible</a:t>
            </a:r>
            <a:r>
              <a:rPr lang="en-US" i="1" dirty="0" smtClean="0"/>
              <a:t>”</a:t>
            </a:r>
          </a:p>
          <a:p>
            <a:pPr>
              <a:buFont typeface="Arial" charset="0"/>
              <a:buNone/>
            </a:pPr>
            <a:r>
              <a:rPr lang="en-US" i="1" dirty="0" smtClean="0"/>
              <a:t>                                      .. . . . </a:t>
            </a:r>
            <a:r>
              <a:rPr lang="en-US" sz="2400" i="1" dirty="0" smtClean="0"/>
              <a:t>Jonathan Swift</a:t>
            </a:r>
            <a:endParaRPr lang="en-US" sz="2400" dirty="0" smtClean="0"/>
          </a:p>
          <a:p>
            <a:pPr algn="just">
              <a:buNone/>
            </a:pPr>
            <a:r>
              <a:rPr lang="en-US" dirty="0" smtClean="0"/>
              <a:t>    Vision statement answers the question, “Where do we want to go?” OR “What do we want to become?” Developing a vision statement is often considered the first step in strategic planning.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KEY TERMS IN STRATEGIC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 smtClean="0"/>
              <a:t>Mission: </a:t>
            </a:r>
            <a:r>
              <a:rPr lang="en-US" dirty="0" smtClean="0"/>
              <a:t>Mission statements are "enduring statements of purpose that distinguish one business from other similar firms. A mission statement identifies the scope of a firm's operations in product and market terms. It addresses the basic question that faces all strategists: What is our business?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KEY TERMS IN STRATEGIC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Arial" charset="0"/>
              <a:buNone/>
            </a:pPr>
            <a:r>
              <a:rPr lang="en-US" b="1" dirty="0" smtClean="0"/>
              <a:t>Components and corresponding questions that a mission statement should answer are given here.</a:t>
            </a:r>
          </a:p>
          <a:p>
            <a:pPr algn="just"/>
            <a:r>
              <a:rPr lang="en-US" dirty="0" smtClean="0"/>
              <a:t> </a:t>
            </a:r>
            <a:r>
              <a:rPr lang="en-US" b="1" dirty="0" smtClean="0"/>
              <a:t>Customer:</a:t>
            </a:r>
            <a:r>
              <a:rPr lang="en-US" dirty="0" smtClean="0"/>
              <a:t> Who are the firm’s customers?</a:t>
            </a:r>
          </a:p>
          <a:p>
            <a:pPr algn="just"/>
            <a:r>
              <a:rPr lang="en-US" dirty="0" smtClean="0"/>
              <a:t> </a:t>
            </a:r>
            <a:r>
              <a:rPr lang="en-US" b="1" dirty="0" smtClean="0"/>
              <a:t>Products or services: </a:t>
            </a:r>
            <a:r>
              <a:rPr lang="en-US" dirty="0" smtClean="0"/>
              <a:t>What are the firm’s major products or services?</a:t>
            </a:r>
          </a:p>
          <a:p>
            <a:pPr algn="just"/>
            <a:r>
              <a:rPr lang="en-US" b="1" dirty="0" smtClean="0"/>
              <a:t>Markets:</a:t>
            </a:r>
            <a:r>
              <a:rPr lang="en-US" dirty="0" smtClean="0"/>
              <a:t> Geographically, where does the firm compete?</a:t>
            </a:r>
          </a:p>
          <a:p>
            <a:pPr algn="just"/>
            <a:r>
              <a:rPr lang="en-US" b="1" dirty="0" smtClean="0"/>
              <a:t> Technology: </a:t>
            </a:r>
            <a:r>
              <a:rPr lang="en-US" dirty="0" smtClean="0"/>
              <a:t>Is the firm technologically current?</a:t>
            </a:r>
          </a:p>
          <a:p>
            <a:pPr algn="just"/>
            <a:r>
              <a:rPr lang="en-US" b="1" dirty="0" smtClean="0"/>
              <a:t>Concern for survival, growth, and profitability: </a:t>
            </a:r>
            <a:r>
              <a:rPr lang="en-US" dirty="0" smtClean="0"/>
              <a:t>Is the firm committed to growth and financial soundness?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KEY TERMS IN STRATEGIC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charset="0"/>
              <a:buNone/>
            </a:pPr>
            <a:r>
              <a:rPr lang="en-US" sz="3600" b="1" dirty="0" smtClean="0"/>
              <a:t>Components and corresponding questions that a mission statement should answer are given here.</a:t>
            </a:r>
            <a:endParaRPr lang="en-US" sz="3600" dirty="0" smtClean="0"/>
          </a:p>
          <a:p>
            <a:r>
              <a:rPr lang="en-US" b="1" dirty="0" smtClean="0"/>
              <a:t>Philosophy:</a:t>
            </a:r>
            <a:r>
              <a:rPr lang="en-US" dirty="0" smtClean="0"/>
              <a:t> What are the basic beliefs, values, aspirations, and ethical priorities of the firm?</a:t>
            </a:r>
          </a:p>
          <a:p>
            <a:r>
              <a:rPr lang="en-US" b="1" dirty="0" smtClean="0"/>
              <a:t>Self-concept:</a:t>
            </a:r>
            <a:r>
              <a:rPr lang="en-US" dirty="0" smtClean="0"/>
              <a:t> What is the firm’s distinctive competence or major competitive advantage?</a:t>
            </a:r>
          </a:p>
          <a:p>
            <a:r>
              <a:rPr lang="en-US" dirty="0" smtClean="0"/>
              <a:t> </a:t>
            </a:r>
            <a:r>
              <a:rPr lang="en-US" b="1" dirty="0" smtClean="0"/>
              <a:t>Concern for public image: </a:t>
            </a:r>
            <a:r>
              <a:rPr lang="en-US" dirty="0" smtClean="0"/>
              <a:t>Is the firm responsive to social, community, and environmental concerns?</a:t>
            </a:r>
          </a:p>
          <a:p>
            <a:r>
              <a:rPr lang="en-US" dirty="0" smtClean="0"/>
              <a:t> </a:t>
            </a:r>
            <a:r>
              <a:rPr lang="en-US" b="1" dirty="0" smtClean="0"/>
              <a:t>Concern for employees: </a:t>
            </a:r>
            <a:r>
              <a:rPr lang="en-US" dirty="0" smtClean="0"/>
              <a:t>Are employees a valuable asset of the firm?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CD301E-BE54-42DB-AB51-93AA887BF36B}" type="slidenum">
              <a:rPr lang="en-US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KEY TERMS IN STRATEGIC MANAGEMENT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/>
          <a:lstStyle/>
          <a:p>
            <a:pPr>
              <a:buNone/>
            </a:pPr>
            <a:r>
              <a:rPr lang="en-US" sz="3600" b="1" dirty="0" smtClean="0"/>
              <a:t>MISSION V/S VISION</a:t>
            </a:r>
            <a:endParaRPr lang="en-US" sz="3600" dirty="0" smtClean="0"/>
          </a:p>
          <a:p>
            <a:r>
              <a:rPr lang="en-US" sz="3600" dirty="0" smtClean="0"/>
              <a:t>The mission statement answers the question, what is our business? </a:t>
            </a:r>
          </a:p>
          <a:p>
            <a:endParaRPr lang="en-US" sz="3600" dirty="0" smtClean="0"/>
          </a:p>
          <a:p>
            <a:r>
              <a:rPr lang="en-US" sz="3600" dirty="0" smtClean="0"/>
              <a:t>The vision statement answers the question, What do we want to become?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379318-F1BF-4362-B1D0-C7FC2C490F36}" type="slidenum">
              <a:rPr lang="en-US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KEY TERMS IN STRATEGIC MANAGEMENT</a:t>
            </a:r>
            <a:br>
              <a:rPr lang="en-US" b="1" dirty="0" smtClean="0"/>
            </a:br>
            <a:endParaRPr lang="en-US" dirty="0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Importance of Vision and Mission Statements</a:t>
            </a:r>
            <a:endParaRPr lang="en-US" dirty="0" smtClean="0"/>
          </a:p>
          <a:p>
            <a:r>
              <a:rPr lang="en-US" dirty="0" smtClean="0"/>
              <a:t>Unanimity of purpose within the organization</a:t>
            </a:r>
          </a:p>
          <a:p>
            <a:r>
              <a:rPr lang="en-US" dirty="0" smtClean="0"/>
              <a:t> Basis for allocating resources</a:t>
            </a:r>
          </a:p>
          <a:p>
            <a:r>
              <a:rPr lang="en-US" dirty="0" smtClean="0"/>
              <a:t>Establish organizational climate</a:t>
            </a:r>
          </a:p>
          <a:p>
            <a:r>
              <a:rPr lang="en-US" dirty="0" smtClean="0"/>
              <a:t> Focal point for direction</a:t>
            </a:r>
          </a:p>
          <a:p>
            <a:r>
              <a:rPr lang="en-US" dirty="0" smtClean="0"/>
              <a:t>Translate objectives into work structure</a:t>
            </a:r>
          </a:p>
          <a:p>
            <a:r>
              <a:rPr lang="en-US" dirty="0" smtClean="0"/>
              <a:t>Cost, time and performance parameters assessed and controlled</a:t>
            </a:r>
          </a:p>
          <a:p>
            <a:pPr>
              <a:buFont typeface="Arial" charset="0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CE8461-2E53-4C00-B137-C27174CA4231}" type="slidenum">
              <a:rPr lang="en-US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KEY TERMS IN STRATEGIC MANAGEMENT </a:t>
            </a:r>
            <a:br>
              <a:rPr lang="en-US" b="1" dirty="0" smtClean="0"/>
            </a:br>
            <a:endParaRPr lang="en-US" dirty="0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External Opportunities and Threats</a:t>
            </a:r>
            <a:endParaRPr lang="en-US" dirty="0" smtClean="0"/>
          </a:p>
          <a:p>
            <a:r>
              <a:rPr lang="en-US" dirty="0" smtClean="0"/>
              <a:t>Political, legal, governmental, technological, and competitive trends and events that could significantly benefit or harm an organization in the future. </a:t>
            </a:r>
          </a:p>
          <a:p>
            <a:r>
              <a:rPr lang="en-US" dirty="0" smtClean="0"/>
              <a:t>A basic tenet of strategic management is that firms need to formulate strategies to take advantage of external opportunities and to avoid or reduce the impact of external threats.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B388CD-644C-4E4E-BC9A-5A6231345EB4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b="1" dirty="0" smtClean="0"/>
              <a:t>STRATEGIC MANAGEMENT (SM)</a:t>
            </a:r>
          </a:p>
        </p:txBody>
      </p:sp>
      <p:sp>
        <p:nvSpPr>
          <p:cNvPr id="4100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</a:pPr>
            <a:endParaRPr lang="en-US" dirty="0" smtClean="0"/>
          </a:p>
          <a:p>
            <a:pPr algn="just" eaLnBrk="1" hangingPunct="1"/>
            <a:r>
              <a:rPr lang="en-US" dirty="0" smtClean="0"/>
              <a:t>SM is that set of managerial decisions and actions that determines the long run performance of a company.</a:t>
            </a:r>
          </a:p>
          <a:p>
            <a:pPr algn="just" eaLnBrk="1" hangingPunct="1"/>
            <a:r>
              <a:rPr lang="en-US" dirty="0" smtClean="0"/>
              <a:t>SM can be defined as the process of formulating implementing, and evaluating cross functional decisions that enable an organization to achieve its objectives.</a:t>
            </a:r>
          </a:p>
          <a:p>
            <a:pPr algn="just" eaLnBrk="1" hangingPunct="1"/>
            <a:r>
              <a:rPr lang="en-US" dirty="0" smtClean="0"/>
              <a:t>How does a company become successful and stay successful?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8B03527-673E-4EAB-8EDB-3E93D14D8B86}" type="datetime3">
              <a:rPr lang="en-US"/>
              <a:pPr>
                <a:defRPr/>
              </a:pPr>
              <a:t>12 June 2019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0B7F1F-4D26-4BA2-8DAC-CF8402B07E33}" type="slidenum">
              <a:rPr lang="en-US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200" b="1" dirty="0" smtClean="0"/>
              <a:t> KEY TERMS IN STRATEGIC MANAGEMENT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Internal Strengths and Weaknesses/Internal assessments</a:t>
            </a:r>
            <a:endParaRPr lang="en-US" dirty="0" smtClean="0"/>
          </a:p>
          <a:p>
            <a:r>
              <a:rPr lang="en-US" dirty="0" smtClean="0"/>
              <a:t>Internal strengths and internal weaknesses are an organization's controllable activities that are performed specially well or poorly. </a:t>
            </a:r>
          </a:p>
          <a:p>
            <a:r>
              <a:rPr lang="en-US" dirty="0" smtClean="0"/>
              <a:t>They arise in the management, marketing, finance/accounting, production/operations, research and development, HRM and management  information systems activities of a business.</a:t>
            </a:r>
          </a:p>
          <a:p>
            <a:pPr>
              <a:buFont typeface="Arial" charset="0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F61530-5081-4D12-BC99-06B92C7FC175}" type="slidenum">
              <a:rPr lang="en-US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KEY TERMS IN STRATEGIC MANAGEMENT </a:t>
            </a:r>
            <a:br>
              <a:rPr lang="en-US" b="1" dirty="0" smtClean="0"/>
            </a:br>
            <a:endParaRPr lang="en-US" dirty="0" smtClean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Long-Term Objectives</a:t>
            </a:r>
            <a:endParaRPr lang="en-US" dirty="0" smtClean="0"/>
          </a:p>
          <a:p>
            <a:r>
              <a:rPr lang="en-US" dirty="0" smtClean="0"/>
              <a:t>Objectives can be defined as specific results that an organization seeks to achieve in pursuing its basic mission.</a:t>
            </a:r>
          </a:p>
          <a:p>
            <a:r>
              <a:rPr lang="en-US" dirty="0" smtClean="0"/>
              <a:t>Strategies represent the actions to be taken to accomplish long-term objectives.</a:t>
            </a:r>
          </a:p>
          <a:p>
            <a:r>
              <a:rPr lang="en-US" dirty="0" smtClean="0"/>
              <a:t>Objectives should be challenging, measurable, consistent, reasonable, and clear.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A5D52E-22B5-4480-85F3-B51AA304B1FE}" type="slidenum">
              <a:rPr lang="en-US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KEY TERMS IN STRATEGIC MANAGEMENT 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8458200" cy="50292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Annual Objectives</a:t>
            </a:r>
            <a:endParaRPr lang="en-US" sz="2800" dirty="0" smtClean="0"/>
          </a:p>
          <a:p>
            <a:r>
              <a:rPr lang="en-US" sz="2800" dirty="0" smtClean="0"/>
              <a:t>Annual objectives are short-term milestones that organizations must achieve to reach long-term objectives</a:t>
            </a:r>
            <a:r>
              <a:rPr lang="en-US" sz="2800" i="1" dirty="0" smtClean="0"/>
              <a:t>.</a:t>
            </a:r>
          </a:p>
          <a:p>
            <a:r>
              <a:rPr lang="en-US" sz="2800" dirty="0" smtClean="0"/>
              <a:t>Like long-term objectives, annual objectives should be measurable</a:t>
            </a:r>
            <a:r>
              <a:rPr lang="en-US" sz="2800" dirty="0" smtClean="0"/>
              <a:t>, quantitative, challenging</a:t>
            </a:r>
            <a:r>
              <a:rPr lang="en-US" sz="2800" dirty="0" smtClean="0"/>
              <a:t>, realistic, consistent, and prioritized.</a:t>
            </a:r>
          </a:p>
          <a:p>
            <a:r>
              <a:rPr lang="en-US" sz="2800" dirty="0" smtClean="0"/>
              <a:t> Annual objectives are especially important in strategy implementation, whereas long-term objectives are particularly important in strategy formulation.</a:t>
            </a:r>
          </a:p>
          <a:p>
            <a:pPr>
              <a:buFont typeface="Arial" charset="0"/>
              <a:buNone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9B5D1E-9CDC-4F44-9EB9-EC32285092D9}" type="slidenum">
              <a:rPr lang="en-US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KEY TERMS IN STRATEGIC MANAGEMENT 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dirty="0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sz="3300" b="1" dirty="0" smtClean="0"/>
              <a:t>Policies</a:t>
            </a:r>
            <a:endParaRPr lang="en-US" sz="3300" dirty="0" smtClean="0"/>
          </a:p>
          <a:p>
            <a:r>
              <a:rPr lang="en-US" sz="2800" dirty="0" smtClean="0"/>
              <a:t>Policies are the means by which annual objectives will be achieved. </a:t>
            </a:r>
          </a:p>
          <a:p>
            <a:r>
              <a:rPr lang="en-US" sz="2800" dirty="0" smtClean="0"/>
              <a:t>Policies include guidelines, rules, and procedures established to support efforts to achieve stated objectives. </a:t>
            </a:r>
          </a:p>
          <a:p>
            <a:r>
              <a:rPr lang="en-US" sz="2800" dirty="0" smtClean="0"/>
              <a:t>Policies are guides to decision making and address repetitive or recurring situations.</a:t>
            </a:r>
          </a:p>
          <a:p>
            <a:r>
              <a:rPr lang="en-US" sz="2800" dirty="0" smtClean="0"/>
              <a:t>Policies can be established at the corporate level and apply to an entire organization, at the divisional level and apply to a single division or at the functional level and apply to particular operational activities or departments.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E4E468-1485-49C4-ABA3-A53BBC92E4BA}" type="slidenum">
              <a:rPr lang="en-US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  <a:p>
            <a:pPr algn="ctr">
              <a:buFont typeface="Arial" charset="0"/>
              <a:buNone/>
            </a:pPr>
            <a:r>
              <a:rPr lang="en-US" sz="5400" b="1" smtClean="0"/>
              <a:t>Thank You</a:t>
            </a:r>
          </a:p>
          <a:p>
            <a:pPr algn="ctr">
              <a:buFont typeface="Arial" charset="0"/>
              <a:buNone/>
            </a:pPr>
            <a:endParaRPr lang="en-US" smtClean="0"/>
          </a:p>
          <a:p>
            <a:pPr algn="ctr">
              <a:buFont typeface="Arial" charset="0"/>
              <a:buNone/>
            </a:pPr>
            <a:r>
              <a:rPr lang="en-US" smtClean="0"/>
              <a:t>Chapter Roundup and Discussions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48C44A-3ED1-4B48-A014-4287387E315D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614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/>
              <a:t>BENEFITS OF 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Key Questions</a:t>
            </a: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dirty="0" smtClean="0"/>
              <a:t>Where is the organization now? </a:t>
            </a: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dirty="0" smtClean="0"/>
              <a:t>If no changes are made, where will the organization be in 1, 2, 5 or 10 years?</a:t>
            </a: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dirty="0" smtClean="0"/>
              <a:t>What specific actions should management undertake? </a:t>
            </a: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 </a:t>
            </a: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dirty="0" smtClean="0"/>
              <a:t>What are the risks and payoffs.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310B151-E428-4392-B927-104211E20119}" type="datetime3">
              <a:rPr lang="en-US"/>
              <a:pPr>
                <a:defRPr/>
              </a:pPr>
              <a:t>12 June 2019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4CC359-D27B-4DAC-ADC4-379137B058C7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latin typeface="Arial" charset="0"/>
              </a:rPr>
              <a:t>BENEFITS OF SM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600200"/>
            <a:ext cx="7772400" cy="4876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dirty="0" smtClean="0">
                <a:latin typeface="Arial" charset="0"/>
              </a:rPr>
              <a:t>Why need Strategic Management?</a:t>
            </a:r>
          </a:p>
          <a:p>
            <a:pPr eaLnBrk="1" hangingPunct="1">
              <a:buFont typeface="Arial" charset="0"/>
              <a:buNone/>
            </a:pPr>
            <a:endParaRPr lang="en-US" dirty="0" smtClean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Clearer sense of strategic vision.</a:t>
            </a:r>
          </a:p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Sharper focus on strategic importance.</a:t>
            </a:r>
          </a:p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Improved understanding of changing environment.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CA07696-CBE6-4457-B0A6-67CCCD6474A9}" type="datetime3">
              <a:rPr lang="en-US"/>
              <a:pPr>
                <a:defRPr/>
              </a:pPr>
              <a:t>12 June 2019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11CFAB-42CE-4E9F-8B0B-94D21D488B37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8195" name="Rectangle 2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dirty="0" smtClean="0"/>
              <a:t>BENEFITS OF SM</a:t>
            </a:r>
            <a:br>
              <a:rPr lang="en-US" sz="4000" b="1" dirty="0" smtClean="0"/>
            </a:br>
            <a:endParaRPr lang="en-US" sz="4000" b="1" dirty="0" smtClean="0"/>
          </a:p>
        </p:txBody>
      </p:sp>
      <p:sp>
        <p:nvSpPr>
          <p:cNvPr id="8196" name="Rectangle 3"/>
          <p:cNvSpPr>
            <a:spLocks noGrp="1"/>
          </p:cNvSpPr>
          <p:nvPr>
            <p:ph type="body"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2000" b="1" dirty="0" smtClean="0"/>
              <a:t>Following are the major benefits of Strategic management: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Proactive in shaping firm’s future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Initiate and influence actions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Formulate better strategies (Systematic, logical, rational approach)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2000" b="1" dirty="0" smtClean="0"/>
              <a:t>Financial benefits: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Improved productivity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Improved sales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Improved profitability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2000" b="1" dirty="0" smtClean="0"/>
              <a:t>Non-Financial benefits: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Increased employee productivity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Improved understanding of competitors’ strategies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Greater awareness of external threats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Understanding of performance reward relationships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Better problem-avoidance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 Lesser resistance to change</a:t>
            </a:r>
          </a:p>
          <a:p>
            <a:pPr eaLnBrk="1" hangingPunct="1">
              <a:lnSpc>
                <a:spcPct val="80000"/>
              </a:lnSpc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277F81-6430-4B04-90B3-C2B0C4083D65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b="1" smtClean="0">
                <a:latin typeface="Calisto MT" pitchFamily="18" charset="0"/>
              </a:rPr>
              <a:t>Globalization &amp; E-Commerce</a:t>
            </a:r>
            <a:br>
              <a:rPr lang="en-US" sz="4000" b="1" smtClean="0">
                <a:latin typeface="Calisto MT" pitchFamily="18" charset="0"/>
              </a:rPr>
            </a:br>
            <a:r>
              <a:rPr lang="en-US" sz="4000" b="1" smtClean="0">
                <a:latin typeface="Calisto MT" pitchFamily="18" charset="0"/>
              </a:rPr>
              <a:t>Challenges to  SM</a:t>
            </a:r>
            <a:r>
              <a:rPr lang="en-US" sz="4000" smtClean="0">
                <a:latin typeface="Calisto MT" pitchFamily="18" charset="0"/>
              </a:rPr>
              <a:t/>
            </a:r>
            <a:br>
              <a:rPr lang="en-US" sz="4000" smtClean="0">
                <a:latin typeface="Calisto MT" pitchFamily="18" charset="0"/>
              </a:rPr>
            </a:br>
            <a:endParaRPr lang="en-US" sz="4000" smtClean="0">
              <a:latin typeface="Calisto MT" pitchFamily="18" charset="0"/>
            </a:endParaRPr>
          </a:p>
        </p:txBody>
      </p:sp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8153400" cy="3733800"/>
          </a:xfrm>
        </p:spPr>
        <p:txBody>
          <a:bodyPr/>
          <a:lstStyle/>
          <a:p>
            <a:pPr eaLnBrk="1" hangingPunct="1"/>
            <a:r>
              <a:rPr lang="en-US" sz="2400" smtClean="0"/>
              <a:t>Impact of Globalization</a:t>
            </a:r>
          </a:p>
          <a:p>
            <a:pPr lvl="1" eaLnBrk="1" hangingPunct="1"/>
            <a:r>
              <a:rPr lang="en-US" sz="2100" smtClean="0"/>
              <a:t>Internationalization of markets &amp; corporations</a:t>
            </a:r>
          </a:p>
          <a:p>
            <a:pPr lvl="1" eaLnBrk="1" hangingPunct="1"/>
            <a:r>
              <a:rPr lang="en-US" sz="2100" smtClean="0"/>
              <a:t>Markets: global than national markets</a:t>
            </a:r>
          </a:p>
          <a:p>
            <a:pPr lvl="1" eaLnBrk="1" hangingPunct="1"/>
            <a:endParaRPr lang="en-US" sz="2100" smtClean="0"/>
          </a:p>
          <a:p>
            <a:pPr eaLnBrk="1" hangingPunct="1"/>
            <a:r>
              <a:rPr lang="en-US" sz="2400" smtClean="0"/>
              <a:t>Impact of Electronic Commerce</a:t>
            </a:r>
          </a:p>
          <a:p>
            <a:pPr lvl="1" eaLnBrk="1" hangingPunct="1"/>
            <a:r>
              <a:rPr lang="en-US" sz="2100" smtClean="0"/>
              <a:t>Internet to conduct business transactions</a:t>
            </a:r>
          </a:p>
          <a:p>
            <a:pPr lvl="1" eaLnBrk="1" hangingPunct="1"/>
            <a:r>
              <a:rPr lang="en-US" sz="2100" smtClean="0"/>
              <a:t>Basis for competition on a more strategic level rather than traditional focus on product features and costs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4C9AF3D-B9AF-47C6-8724-D8A2E0DC5947}" type="datetime3">
              <a:rPr lang="en-US"/>
              <a:pPr>
                <a:defRPr/>
              </a:pPr>
              <a:t>12 June 2019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9C075E-7310-402D-A903-BC9F0F172DF5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b="1" smtClean="0">
                <a:latin typeface="Arial" charset="0"/>
              </a:rPr>
              <a:t>Theories of Organizational Adaptation</a:t>
            </a:r>
          </a:p>
        </p:txBody>
      </p:sp>
      <p:sp>
        <p:nvSpPr>
          <p:cNvPr id="1024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2200" dirty="0" smtClean="0">
                <a:solidFill>
                  <a:srgbClr val="990000"/>
                </a:solidFill>
              </a:rPr>
              <a:t>                  </a:t>
            </a:r>
            <a:r>
              <a:rPr lang="en-US" sz="2200" dirty="0" smtClean="0"/>
              <a:t>Population Ecology      vs.      Institutional Theory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2200" dirty="0" smtClean="0"/>
              <a:t>                     (Can’t Change)                   (Mimic successful organizations)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en-US" sz="2200" dirty="0" smtClean="0">
              <a:solidFill>
                <a:srgbClr val="990000"/>
              </a:solidFill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en-US" sz="2200" dirty="0" smtClean="0">
              <a:solidFill>
                <a:srgbClr val="990000"/>
              </a:solidFill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en-US" sz="2200" dirty="0" smtClean="0">
              <a:solidFill>
                <a:srgbClr val="990000"/>
              </a:solidFill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en-US" sz="2200" dirty="0" smtClean="0">
              <a:solidFill>
                <a:srgbClr val="990000"/>
              </a:solidFill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en-US" sz="2200" dirty="0" smtClean="0"/>
              <a:t>Strategic Choice Perspective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en-US" sz="2200" dirty="0" smtClean="0"/>
              <a:t>(Management decisions have at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en-US" sz="2200" dirty="0" smtClean="0"/>
              <a:t>least as much impact as industry factors)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en-US" sz="2200" dirty="0" smtClean="0"/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en-US" sz="2200" dirty="0" smtClean="0"/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en-US" sz="2200" dirty="0" smtClean="0"/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en-US" sz="2200" dirty="0" smtClean="0"/>
              <a:t>Organizational Learning Theory</a:t>
            </a:r>
          </a:p>
          <a:p>
            <a:pPr eaLnBrk="1" hangingPunct="1">
              <a:lnSpc>
                <a:spcPct val="80000"/>
              </a:lnSpc>
            </a:pPr>
            <a:endParaRPr lang="en-US" sz="22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5C92172-9974-451B-BFCE-DB84E86232DD}" type="datetime3">
              <a:rPr lang="en-US"/>
              <a:pPr>
                <a:defRPr/>
              </a:pPr>
              <a:t>12 June 2019</a:t>
            </a:fld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4191000" y="2438400"/>
            <a:ext cx="484188" cy="977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4191000" y="4648200"/>
            <a:ext cx="484188" cy="977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B6DB56-3481-4880-86DC-412BD24BF8D4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990000"/>
                </a:solidFill>
              </a:rPr>
              <a:t/>
            </a:r>
            <a:br>
              <a:rPr lang="en-US" b="1" dirty="0" smtClean="0">
                <a:solidFill>
                  <a:srgbClr val="990000"/>
                </a:solidFill>
              </a:rPr>
            </a:br>
            <a:r>
              <a:rPr lang="en-US" b="1" dirty="0" smtClean="0"/>
              <a:t>Creating Learning Organization (LO)</a:t>
            </a:r>
            <a:br>
              <a:rPr lang="en-US" b="1" dirty="0" smtClean="0"/>
            </a:br>
            <a:endParaRPr lang="en-US" dirty="0" smtClean="0"/>
          </a:p>
        </p:txBody>
      </p:sp>
      <p:sp>
        <p:nvSpPr>
          <p:cNvPr id="1126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LO is skilled at creating, acquiring and transferring knowledge and modifying its behavior to reflect new knowledge and insight.</a:t>
            </a:r>
          </a:p>
          <a:p>
            <a:pPr eaLnBrk="1" hangingPunct="1"/>
            <a:r>
              <a:rPr lang="en-US" b="1" smtClean="0"/>
              <a:t>Key Activities:</a:t>
            </a:r>
          </a:p>
          <a:p>
            <a:pPr lvl="1" eaLnBrk="1" hangingPunct="1"/>
            <a:r>
              <a:rPr lang="en-US" sz="2000" smtClean="0"/>
              <a:t>Solve problems systematically</a:t>
            </a:r>
          </a:p>
          <a:p>
            <a:pPr lvl="1" eaLnBrk="1" hangingPunct="1"/>
            <a:r>
              <a:rPr lang="en-US" sz="2000" smtClean="0"/>
              <a:t>Experiment with new approaches</a:t>
            </a:r>
          </a:p>
          <a:p>
            <a:pPr lvl="1" eaLnBrk="1" hangingPunct="1"/>
            <a:r>
              <a:rPr lang="en-US" sz="2000" smtClean="0"/>
              <a:t>Learn from experience</a:t>
            </a:r>
          </a:p>
          <a:p>
            <a:pPr lvl="1" eaLnBrk="1" hangingPunct="1"/>
            <a:r>
              <a:rPr lang="en-US" sz="2000" smtClean="0"/>
              <a:t>Transfer knowledge throughout the organization</a:t>
            </a:r>
          </a:p>
          <a:p>
            <a:pPr lvl="1" eaLnBrk="1" hangingPunct="1"/>
            <a:endParaRPr lang="en-US" sz="2000" smtClean="0"/>
          </a:p>
          <a:p>
            <a:pPr eaLnBrk="1" hangingPunct="1"/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4469F1-57E8-48BD-9BAD-640583B229E0}" type="datetime3">
              <a:rPr lang="en-US"/>
              <a:pPr>
                <a:defRPr/>
              </a:pPr>
              <a:t>12 June 2019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61</TotalTime>
  <Words>1406</Words>
  <Application>Microsoft Office PowerPoint</Application>
  <PresentationFormat>On-screen Show (4:3)</PresentationFormat>
  <Paragraphs>247</Paragraphs>
  <Slides>34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  CHAPTER-01  THE NATURE OF STRATEGIC MANAGEMENT  </vt:lpstr>
      <vt:lpstr> LEARNING OBJECTIVES  </vt:lpstr>
      <vt:lpstr>STRATEGIC MANAGEMENT (SM)</vt:lpstr>
      <vt:lpstr>BENEFITS OF SM</vt:lpstr>
      <vt:lpstr>BENEFITS OF SM</vt:lpstr>
      <vt:lpstr>BENEFITS OF SM </vt:lpstr>
      <vt:lpstr>Globalization &amp; E-Commerce Challenges to  SM </vt:lpstr>
      <vt:lpstr>Theories of Organizational Adaptation</vt:lpstr>
      <vt:lpstr> Creating Learning Organization (LO) </vt:lpstr>
      <vt:lpstr>Basic Model of SM</vt:lpstr>
      <vt:lpstr>The term used in previous slide are explained here.</vt:lpstr>
      <vt:lpstr>1.Environmental Scanning</vt:lpstr>
      <vt:lpstr>1. Environmental Scanning</vt:lpstr>
      <vt:lpstr>2. Strategy Formulation</vt:lpstr>
      <vt:lpstr>                            3. Strategy Implementation  Process by which strategies and policies are put into action through development of programs and procedures</vt:lpstr>
      <vt:lpstr> 3. Strategy Implementation</vt:lpstr>
      <vt:lpstr>4.Evaluation and Control </vt:lpstr>
      <vt:lpstr>Strategic Decision Making Model</vt:lpstr>
      <vt:lpstr>Strategic Decision Making</vt:lpstr>
      <vt:lpstr> Elements of Good Strategy </vt:lpstr>
      <vt:lpstr>KEY TERMS IN STRATEGIC MANAGEMENT</vt:lpstr>
      <vt:lpstr>   KEY TERMS IN STRATEGIC MANAGEMENT    </vt:lpstr>
      <vt:lpstr>KEY TERMS IN STRATEGIC MANAGEMENT</vt:lpstr>
      <vt:lpstr>KEY TERMS IN STRATEGIC MANAGEMENT</vt:lpstr>
      <vt:lpstr>KEY TERMS IN STRATEGIC MANAGEMENT</vt:lpstr>
      <vt:lpstr>KEY TERMS IN STRATEGIC MANAGEMENT</vt:lpstr>
      <vt:lpstr>KEY TERMS IN STRATEGIC MANAGEMENT</vt:lpstr>
      <vt:lpstr> KEY TERMS IN STRATEGIC MANAGEMENT </vt:lpstr>
      <vt:lpstr>  KEY TERMS IN STRATEGIC MANAGEMENT  </vt:lpstr>
      <vt:lpstr>  KEY TERMS IN STRATEGIC MANAGEMENT  </vt:lpstr>
      <vt:lpstr> KEY TERMS IN STRATEGIC MANAGEMENT  </vt:lpstr>
      <vt:lpstr>   KEY TERMS IN STRATEGIC MANAGEMENT    </vt:lpstr>
      <vt:lpstr>  KEY TERMS IN STRATEGIC MANAGEMENT  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CHAPTER-01  THE NATURE OF STRATEGIC MANAGEMENT  </dc:title>
  <dc:creator>Boss</dc:creator>
  <cp:lastModifiedBy>ALMA Shameem</cp:lastModifiedBy>
  <cp:revision>10</cp:revision>
  <dcterms:created xsi:type="dcterms:W3CDTF">2011-11-21T07:18:48Z</dcterms:created>
  <dcterms:modified xsi:type="dcterms:W3CDTF">2019-06-12T05:13:41Z</dcterms:modified>
</cp:coreProperties>
</file>