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5"/>
  </p:notesMasterIdLst>
  <p:sldIdLst>
    <p:sldId id="269" r:id="rId2"/>
    <p:sldId id="295" r:id="rId3"/>
    <p:sldId id="296" r:id="rId4"/>
    <p:sldId id="297" r:id="rId5"/>
    <p:sldId id="298" r:id="rId6"/>
    <p:sldId id="299" r:id="rId7"/>
    <p:sldId id="278" r:id="rId8"/>
    <p:sldId id="279" r:id="rId9"/>
    <p:sldId id="280" r:id="rId10"/>
    <p:sldId id="300" r:id="rId11"/>
    <p:sldId id="281" r:id="rId12"/>
    <p:sldId id="284" r:id="rId13"/>
    <p:sldId id="285" r:id="rId14"/>
    <p:sldId id="286" r:id="rId15"/>
    <p:sldId id="287" r:id="rId16"/>
    <p:sldId id="301" r:id="rId17"/>
    <p:sldId id="302" r:id="rId18"/>
    <p:sldId id="288" r:id="rId19"/>
    <p:sldId id="289" r:id="rId20"/>
    <p:sldId id="290" r:id="rId21"/>
    <p:sldId id="303" r:id="rId22"/>
    <p:sldId id="293" r:id="rId23"/>
    <p:sldId id="29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1E708-A9D3-43F2-85AF-D9BFBF4A8206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343401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B3B4E-F1C2-4A58-8C60-D3ACD7B7A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56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41CFD3-B774-4B34-A035-31CBF4873EA2}" type="slidenum">
              <a:rPr lang="en-US" sz="1200" smtClean="0"/>
              <a:pPr eaLnBrk="1" hangingPunct="1"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DA8FA90-65CB-48A7-9E61-24F00FF244F0}" type="slidenum">
              <a:rPr lang="en-US" sz="1200" smtClean="0"/>
              <a:pPr eaLnBrk="1" hangingPunct="1"/>
              <a:t>19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43D-38EB-41A5-9982-6BA334B33720}" type="datetime1">
              <a:rPr lang="en-US" smtClean="0"/>
              <a:t>4/3/2017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1D8F-825A-4758-A827-AFC9B9413AC2}" type="datetime1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D724D-BD10-4E06-935B-D951817D0DF5}" type="datetime1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E5677-AEFB-4209-8B4B-27728F75D679}" type="datetime1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9A831-1F49-40FC-94AE-E5ECEFA78615}" type="datetime1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D273B-BA42-4A7B-BD46-530C7C04D92A}" type="datetime1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7010A-C1AD-460A-A59E-406862B1A83C}" type="datetime1">
              <a:rPr lang="en-US" smtClean="0"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305E-01A8-43BE-B2D7-FFDC4C285E55}" type="datetime1">
              <a:rPr lang="en-US" smtClean="0"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3AAB-9E9B-4DF3-9CC1-1E7196FFAE59}" type="datetime1">
              <a:rPr lang="en-US" smtClean="0"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AF889-3C08-4CA9-B928-2FC4FC5390A0}" type="datetime1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9A83-E426-4A34-9927-8FAD2801F341}" type="datetime1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30D3CAC-A8B6-43CA-9724-062BBE755B32}" type="datetime1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455643B-C3B4-4C5F-BE9D-3D8B4ED9D6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358" y="152400"/>
            <a:ext cx="864803" cy="106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cover/>
  </p:transition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3600" kern="1200">
          <a:solidFill>
            <a:schemeClr val="tx1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609601"/>
            <a:ext cx="7772400" cy="2971799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 01</a:t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/>
              <a:t>Introduction</a:t>
            </a:r>
            <a:br>
              <a:rPr lang="en-US" sz="6600" dirty="0"/>
            </a:br>
            <a:endParaRPr lang="en-US" sz="6600" dirty="0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429000"/>
            <a:ext cx="7543800" cy="2362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 11053, Fundamentals of Programming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By: S. Sabraz Nawaz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Senior Lecturer in MIT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 of MIT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FMC, SEUSL</a:t>
            </a:r>
          </a:p>
        </p:txBody>
      </p:sp>
    </p:spTree>
    <p:extLst>
      <p:ext uri="{BB962C8B-B14F-4D97-AF65-F5344CB8AC3E}">
        <p14:creationId xmlns:p14="http://schemas.microsoft.com/office/powerpoint/2010/main" val="3186933386"/>
      </p:ext>
    </p:extLst>
  </p:cSld>
  <p:clrMapOvr>
    <a:masterClrMapping/>
  </p:clrMapOvr>
  <p:transition spd="med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/>
              <a:t>Compiling Source Code</a:t>
            </a:r>
          </a:p>
        </p:txBody>
      </p:sp>
      <p:sp>
        <p:nvSpPr>
          <p:cNvPr id="1638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403860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dirty="0">
                <a:cs typeface="Times New Roman" pitchFamily="18" charset="0"/>
              </a:rPr>
              <a:t>A program written in a high-level language is called a s</a:t>
            </a:r>
            <a:r>
              <a:rPr lang="en-US" i="1" dirty="0">
                <a:cs typeface="Times New Roman" pitchFamily="18" charset="0"/>
              </a:rPr>
              <a:t>ource program</a:t>
            </a:r>
            <a:r>
              <a:rPr lang="en-US" dirty="0">
                <a:cs typeface="Times New Roman" pitchFamily="18" charset="0"/>
              </a:rPr>
              <a:t>. Since a computer cannot understand a source program, program called a </a:t>
            </a:r>
            <a:r>
              <a:rPr lang="en-US" b="1" i="1" dirty="0">
                <a:solidFill>
                  <a:srgbClr val="FF0000"/>
                </a:solidFill>
                <a:cs typeface="Times New Roman" pitchFamily="18" charset="0"/>
              </a:rPr>
              <a:t>compiler</a:t>
            </a:r>
            <a:r>
              <a:rPr lang="en-US" dirty="0">
                <a:cs typeface="Times New Roman" pitchFamily="18" charset="0"/>
              </a:rPr>
              <a:t> is used to translate the source program into a machine language program called an </a:t>
            </a:r>
            <a:r>
              <a:rPr lang="en-US" i="1" dirty="0">
                <a:solidFill>
                  <a:srgbClr val="FF0000"/>
                </a:solidFill>
                <a:cs typeface="Times New Roman" pitchFamily="18" charset="0"/>
              </a:rPr>
              <a:t>object program</a:t>
            </a:r>
            <a:r>
              <a:rPr lang="en-US" dirty="0">
                <a:cs typeface="Times New Roman" pitchFamily="18" charset="0"/>
              </a:rPr>
              <a:t>. The object program is often then linked with other supporting library code before the object can be executed on the machine.</a:t>
            </a:r>
            <a:endParaRPr lang="en-US" dirty="0"/>
          </a:p>
        </p:txBody>
      </p:sp>
      <p:sp>
        <p:nvSpPr>
          <p:cNvPr id="163872" name="Rectangle 1056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038600"/>
            <a:ext cx="7924800" cy="1925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4724400" y="2667000"/>
            <a:ext cx="1371600" cy="1752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37373"/>
      </p:ext>
    </p:extLst>
  </p:cSld>
  <p:clrMapOvr>
    <a:masterClrMapping/>
  </p:clrMapOvr>
  <p:transition spd="med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Developing Programs that run on Multiple Platforms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to find a language that is supported by different platforms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	e.g.  Visual Basic is only for PCs, C, C++ on the other 	hand are available for any type of computer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We say that languages like C, C++ are portable at the source level</a:t>
            </a:r>
          </a:p>
          <a:p>
            <a:pPr lvl="1"/>
            <a:r>
              <a:rPr lang="en-US" sz="2000" dirty="0"/>
              <a:t>i.e.  Since these languages have standards the program you write (source code) could be compiled on different platforms with little or no modifications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44772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makes Java Special 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/>
              <a:t>Java is platform independent at the binary level</a:t>
            </a:r>
          </a:p>
          <a:p>
            <a:pPr lvl="1"/>
            <a:r>
              <a:rPr lang="en-US" sz="2000" dirty="0"/>
              <a:t>i.e.  If you write a program in Java and compile it you could run your compiled code on any type of computer</a:t>
            </a:r>
          </a:p>
          <a:p>
            <a:pPr lvl="1"/>
            <a:endParaRPr lang="en-US" dirty="0"/>
          </a:p>
          <a:p>
            <a:r>
              <a:rPr lang="en-US" dirty="0"/>
              <a:t>When you compile a java program it does not produce machine code for a specific type of computer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47739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Java works ?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/>
              <a:t>It creates machine code for a general virtual computer</a:t>
            </a:r>
          </a:p>
          <a:p>
            <a:pPr lvl="1"/>
            <a:r>
              <a:rPr lang="en-US" sz="2200" dirty="0"/>
              <a:t>This is referred to as </a:t>
            </a:r>
            <a:r>
              <a:rPr lang="en-US" sz="2200" b="1" dirty="0">
                <a:solidFill>
                  <a:srgbClr val="FF0000"/>
                </a:solidFill>
              </a:rPr>
              <a:t>java byte code </a:t>
            </a:r>
          </a:p>
          <a:p>
            <a:pPr lvl="1"/>
            <a:r>
              <a:rPr lang="en-US" sz="2200" dirty="0"/>
              <a:t>There are </a:t>
            </a:r>
            <a:r>
              <a:rPr lang="en-US" sz="2200" b="1" dirty="0">
                <a:solidFill>
                  <a:srgbClr val="FF0000"/>
                </a:solidFill>
              </a:rPr>
              <a:t>Java Interpreters </a:t>
            </a:r>
            <a:r>
              <a:rPr lang="en-US" sz="2200" dirty="0"/>
              <a:t>available for almost all types of computer platforms</a:t>
            </a:r>
          </a:p>
          <a:p>
            <a:pPr lvl="1"/>
            <a:endParaRPr lang="en-US" sz="2200" dirty="0"/>
          </a:p>
          <a:p>
            <a:r>
              <a:rPr lang="en-US" sz="2600" dirty="0"/>
              <a:t>To run your Java program you need the Java Interpreter installed in that computer</a:t>
            </a:r>
          </a:p>
          <a:p>
            <a:endParaRPr lang="en-US" sz="2600" dirty="0"/>
          </a:p>
          <a:p>
            <a:r>
              <a:rPr lang="en-US" sz="2600" dirty="0"/>
              <a:t>It would convert the java byte code to the specific machine code of your computer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46545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Java works 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724400"/>
            <a:ext cx="4133850" cy="142546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21558"/>
            <a:ext cx="4038600" cy="3728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86582"/>
      </p:ext>
    </p:extLst>
  </p:cSld>
  <p:clrMapOvr>
    <a:masterClrMapping/>
  </p:clrMapOvr>
  <p:transition spd="med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1252537"/>
          </a:xfrm>
        </p:spPr>
        <p:txBody>
          <a:bodyPr anchor="t">
            <a:normAutofit/>
          </a:bodyPr>
          <a:lstStyle/>
          <a:p>
            <a:r>
              <a:rPr lang="en-US" dirty="0"/>
              <a:t>Program Development Process</a:t>
            </a:r>
          </a:p>
        </p:txBody>
      </p:sp>
      <p:sp>
        <p:nvSpPr>
          <p:cNvPr id="46084" name="Oval 3"/>
          <p:cNvSpPr>
            <a:spLocks noChangeArrowheads="1"/>
          </p:cNvSpPr>
          <p:nvPr/>
        </p:nvSpPr>
        <p:spPr bwMode="auto">
          <a:xfrm>
            <a:off x="609600" y="1447800"/>
            <a:ext cx="2438400" cy="1143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Text editor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124200" y="1447800"/>
            <a:ext cx="5257800" cy="1295400"/>
            <a:chOff x="1776" y="912"/>
            <a:chExt cx="3312" cy="816"/>
          </a:xfrm>
          <a:solidFill>
            <a:schemeClr val="bg1">
              <a:lumMod val="85000"/>
            </a:schemeClr>
          </a:solidFill>
        </p:grpSpPr>
        <p:sp>
          <p:nvSpPr>
            <p:cNvPr id="46106" name="Rectangle 5"/>
            <p:cNvSpPr>
              <a:spLocks noChangeArrowheads="1"/>
            </p:cNvSpPr>
            <p:nvPr/>
          </p:nvSpPr>
          <p:spPr bwMode="auto">
            <a:xfrm>
              <a:off x="4032" y="912"/>
              <a:ext cx="1056" cy="816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Source code</a:t>
              </a:r>
            </a:p>
            <a:p>
              <a:r>
                <a:rPr lang="en-US"/>
                <a:t>(</a:t>
              </a:r>
              <a:r>
                <a:rPr lang="en-US">
                  <a:latin typeface="Courier New" pitchFamily="49" charset="0"/>
                </a:rPr>
                <a:t>.java</a:t>
              </a:r>
              <a:r>
                <a:rPr lang="en-US"/>
                <a:t>)</a:t>
              </a:r>
            </a:p>
          </p:txBody>
        </p:sp>
        <p:grpSp>
          <p:nvGrpSpPr>
            <p:cNvPr id="46107" name="Group 6"/>
            <p:cNvGrpSpPr>
              <a:grpSpLocks/>
            </p:cNvGrpSpPr>
            <p:nvPr/>
          </p:nvGrpSpPr>
          <p:grpSpPr bwMode="auto">
            <a:xfrm>
              <a:off x="1776" y="960"/>
              <a:ext cx="2208" cy="336"/>
              <a:chOff x="1776" y="960"/>
              <a:chExt cx="2208" cy="336"/>
            </a:xfrm>
            <a:grpFill/>
          </p:grpSpPr>
          <p:sp>
            <p:nvSpPr>
              <p:cNvPr id="46108" name="Line 7"/>
              <p:cNvSpPr>
                <a:spLocks noChangeShapeType="1"/>
              </p:cNvSpPr>
              <p:nvPr/>
            </p:nvSpPr>
            <p:spPr bwMode="auto">
              <a:xfrm>
                <a:off x="1776" y="1296"/>
                <a:ext cx="2208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9" name="Text Box 8"/>
              <p:cNvSpPr txBox="1">
                <a:spLocks noChangeArrowheads="1"/>
              </p:cNvSpPr>
              <p:nvPr/>
            </p:nvSpPr>
            <p:spPr bwMode="auto">
              <a:xfrm>
                <a:off x="1968" y="960"/>
                <a:ext cx="1812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en-US"/>
                  <a:t>Saves Java statements</a:t>
                </a:r>
              </a:p>
            </p:txBody>
          </p:sp>
        </p:grp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09600" y="2286000"/>
            <a:ext cx="6096000" cy="1981200"/>
            <a:chOff x="192" y="1440"/>
            <a:chExt cx="3840" cy="1248"/>
          </a:xfrm>
          <a:solidFill>
            <a:schemeClr val="bg1">
              <a:lumMod val="85000"/>
            </a:schemeClr>
          </a:solidFill>
        </p:grpSpPr>
        <p:sp>
          <p:nvSpPr>
            <p:cNvPr id="46102" name="Oval 10"/>
            <p:cNvSpPr>
              <a:spLocks noChangeArrowheads="1"/>
            </p:cNvSpPr>
            <p:nvPr/>
          </p:nvSpPr>
          <p:spPr bwMode="auto">
            <a:xfrm>
              <a:off x="192" y="1968"/>
              <a:ext cx="1536" cy="72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Java compiler</a:t>
              </a:r>
            </a:p>
          </p:txBody>
        </p:sp>
        <p:grpSp>
          <p:nvGrpSpPr>
            <p:cNvPr id="46103" name="Group 11"/>
            <p:cNvGrpSpPr>
              <a:grpSpLocks/>
            </p:cNvGrpSpPr>
            <p:nvPr/>
          </p:nvGrpSpPr>
          <p:grpSpPr bwMode="auto">
            <a:xfrm>
              <a:off x="1632" y="1440"/>
              <a:ext cx="2400" cy="672"/>
              <a:chOff x="1632" y="1440"/>
              <a:chExt cx="2400" cy="672"/>
            </a:xfrm>
            <a:grpFill/>
          </p:grpSpPr>
          <p:sp>
            <p:nvSpPr>
              <p:cNvPr id="46104" name="Line 12"/>
              <p:cNvSpPr>
                <a:spLocks noChangeShapeType="1"/>
              </p:cNvSpPr>
              <p:nvPr/>
            </p:nvSpPr>
            <p:spPr bwMode="auto">
              <a:xfrm flipH="1">
                <a:off x="1632" y="1440"/>
                <a:ext cx="2400" cy="672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5" name="Text Box 13"/>
              <p:cNvSpPr txBox="1">
                <a:spLocks noChangeArrowheads="1"/>
              </p:cNvSpPr>
              <p:nvPr/>
            </p:nvSpPr>
            <p:spPr bwMode="auto">
              <a:xfrm rot="-841335">
                <a:off x="2016" y="1536"/>
                <a:ext cx="873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en-US"/>
                  <a:t>Is read by</a:t>
                </a:r>
              </a:p>
            </p:txBody>
          </p:sp>
        </p:grp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3048000" y="2971800"/>
            <a:ext cx="5334000" cy="1295400"/>
            <a:chOff x="1728" y="1872"/>
            <a:chExt cx="3360" cy="816"/>
          </a:xfrm>
          <a:solidFill>
            <a:schemeClr val="bg1">
              <a:lumMod val="85000"/>
            </a:schemeClr>
          </a:solidFill>
        </p:grpSpPr>
        <p:sp>
          <p:nvSpPr>
            <p:cNvPr id="46098" name="Rectangle 15"/>
            <p:cNvSpPr>
              <a:spLocks noChangeArrowheads="1"/>
            </p:cNvSpPr>
            <p:nvPr/>
          </p:nvSpPr>
          <p:spPr bwMode="auto">
            <a:xfrm>
              <a:off x="4032" y="1872"/>
              <a:ext cx="1056" cy="81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Byte code</a:t>
              </a:r>
              <a:br>
                <a:rPr lang="en-US"/>
              </a:br>
              <a:r>
                <a:rPr lang="en-US"/>
                <a:t>(</a:t>
              </a:r>
              <a:r>
                <a:rPr lang="en-US">
                  <a:latin typeface="Courier New" pitchFamily="49" charset="0"/>
                </a:rPr>
                <a:t>.class</a:t>
              </a:r>
              <a:r>
                <a:rPr lang="en-US"/>
                <a:t>)</a:t>
              </a:r>
            </a:p>
          </p:txBody>
        </p:sp>
        <p:grpSp>
          <p:nvGrpSpPr>
            <p:cNvPr id="46099" name="Group 16"/>
            <p:cNvGrpSpPr>
              <a:grpSpLocks/>
            </p:cNvGrpSpPr>
            <p:nvPr/>
          </p:nvGrpSpPr>
          <p:grpSpPr bwMode="auto">
            <a:xfrm>
              <a:off x="1728" y="1994"/>
              <a:ext cx="2304" cy="310"/>
              <a:chOff x="1728" y="1994"/>
              <a:chExt cx="2304" cy="310"/>
            </a:xfrm>
            <a:grpFill/>
          </p:grpSpPr>
          <p:sp>
            <p:nvSpPr>
              <p:cNvPr id="46100" name="Line 17"/>
              <p:cNvSpPr>
                <a:spLocks noChangeShapeType="1"/>
              </p:cNvSpPr>
              <p:nvPr/>
            </p:nvSpPr>
            <p:spPr bwMode="auto">
              <a:xfrm>
                <a:off x="1728" y="2304"/>
                <a:ext cx="2304" cy="0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101" name="Text Box 18"/>
              <p:cNvSpPr txBox="1">
                <a:spLocks noChangeArrowheads="1"/>
              </p:cNvSpPr>
              <p:nvPr/>
            </p:nvSpPr>
            <p:spPr bwMode="auto">
              <a:xfrm>
                <a:off x="2534" y="1994"/>
                <a:ext cx="820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en-US"/>
                  <a:t>Produces</a:t>
                </a:r>
              </a:p>
            </p:txBody>
          </p:sp>
        </p:grpSp>
      </p:grpSp>
      <p:grpSp>
        <p:nvGrpSpPr>
          <p:cNvPr id="8" name="Group 19"/>
          <p:cNvGrpSpPr>
            <a:grpSpLocks/>
          </p:cNvGrpSpPr>
          <p:nvPr/>
        </p:nvGrpSpPr>
        <p:grpSpPr bwMode="auto">
          <a:xfrm>
            <a:off x="609600" y="4038600"/>
            <a:ext cx="6096000" cy="1981200"/>
            <a:chOff x="192" y="2544"/>
            <a:chExt cx="3840" cy="1248"/>
          </a:xfrm>
          <a:solidFill>
            <a:schemeClr val="bg1">
              <a:lumMod val="85000"/>
            </a:schemeClr>
          </a:solidFill>
        </p:grpSpPr>
        <p:sp>
          <p:nvSpPr>
            <p:cNvPr id="46094" name="Oval 20"/>
            <p:cNvSpPr>
              <a:spLocks noChangeArrowheads="1"/>
            </p:cNvSpPr>
            <p:nvPr/>
          </p:nvSpPr>
          <p:spPr bwMode="auto">
            <a:xfrm>
              <a:off x="192" y="3072"/>
              <a:ext cx="1536" cy="72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Java</a:t>
              </a:r>
            </a:p>
            <a:p>
              <a:r>
                <a:rPr lang="en-US"/>
                <a:t>Virtual</a:t>
              </a:r>
            </a:p>
            <a:p>
              <a:r>
                <a:rPr lang="en-US"/>
                <a:t>Machine</a:t>
              </a:r>
            </a:p>
          </p:txBody>
        </p:sp>
        <p:grpSp>
          <p:nvGrpSpPr>
            <p:cNvPr id="46095" name="Group 21"/>
            <p:cNvGrpSpPr>
              <a:grpSpLocks/>
            </p:cNvGrpSpPr>
            <p:nvPr/>
          </p:nvGrpSpPr>
          <p:grpSpPr bwMode="auto">
            <a:xfrm>
              <a:off x="1680" y="2544"/>
              <a:ext cx="2352" cy="720"/>
              <a:chOff x="1680" y="2544"/>
              <a:chExt cx="2352" cy="720"/>
            </a:xfrm>
            <a:grpFill/>
          </p:grpSpPr>
          <p:sp>
            <p:nvSpPr>
              <p:cNvPr id="46096" name="Line 22"/>
              <p:cNvSpPr>
                <a:spLocks noChangeShapeType="1"/>
              </p:cNvSpPr>
              <p:nvPr/>
            </p:nvSpPr>
            <p:spPr bwMode="auto">
              <a:xfrm flipH="1">
                <a:off x="1680" y="2544"/>
                <a:ext cx="2352" cy="720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7" name="Text Box 23"/>
              <p:cNvSpPr txBox="1">
                <a:spLocks noChangeArrowheads="1"/>
              </p:cNvSpPr>
              <p:nvPr/>
            </p:nvSpPr>
            <p:spPr bwMode="auto">
              <a:xfrm rot="-986517">
                <a:off x="1862" y="2618"/>
                <a:ext cx="1374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en-US"/>
                  <a:t>Is interpreted by</a:t>
                </a:r>
              </a:p>
            </p:txBody>
          </p:sp>
        </p:grpSp>
      </p:grpSp>
      <p:grpSp>
        <p:nvGrpSpPr>
          <p:cNvPr id="10" name="Group 24"/>
          <p:cNvGrpSpPr>
            <a:grpSpLocks/>
          </p:cNvGrpSpPr>
          <p:nvPr/>
        </p:nvGrpSpPr>
        <p:grpSpPr bwMode="auto">
          <a:xfrm>
            <a:off x="3048000" y="4724400"/>
            <a:ext cx="5334000" cy="1295400"/>
            <a:chOff x="1728" y="2976"/>
            <a:chExt cx="3360" cy="816"/>
          </a:xfrm>
          <a:solidFill>
            <a:schemeClr val="bg1">
              <a:lumMod val="85000"/>
            </a:schemeClr>
          </a:solidFill>
        </p:grpSpPr>
        <p:sp>
          <p:nvSpPr>
            <p:cNvPr id="46090" name="Rectangle 25"/>
            <p:cNvSpPr>
              <a:spLocks noChangeArrowheads="1"/>
            </p:cNvSpPr>
            <p:nvPr/>
          </p:nvSpPr>
          <p:spPr bwMode="auto">
            <a:xfrm>
              <a:off x="4032" y="2976"/>
              <a:ext cx="1056" cy="81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Program</a:t>
              </a:r>
            </a:p>
            <a:p>
              <a:r>
                <a:rPr lang="en-US"/>
                <a:t>Execution</a:t>
              </a:r>
            </a:p>
          </p:txBody>
        </p:sp>
        <p:grpSp>
          <p:nvGrpSpPr>
            <p:cNvPr id="46091" name="Group 26"/>
            <p:cNvGrpSpPr>
              <a:grpSpLocks/>
            </p:cNvGrpSpPr>
            <p:nvPr/>
          </p:nvGrpSpPr>
          <p:grpSpPr bwMode="auto">
            <a:xfrm>
              <a:off x="1728" y="3120"/>
              <a:ext cx="2304" cy="336"/>
              <a:chOff x="1728" y="3120"/>
              <a:chExt cx="2304" cy="336"/>
            </a:xfrm>
            <a:grpFill/>
          </p:grpSpPr>
          <p:sp>
            <p:nvSpPr>
              <p:cNvPr id="46092" name="Line 27"/>
              <p:cNvSpPr>
                <a:spLocks noChangeShapeType="1"/>
              </p:cNvSpPr>
              <p:nvPr/>
            </p:nvSpPr>
            <p:spPr bwMode="auto">
              <a:xfrm>
                <a:off x="1728" y="3456"/>
                <a:ext cx="2304" cy="0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6093" name="Text Box 28"/>
              <p:cNvSpPr txBox="1">
                <a:spLocks noChangeArrowheads="1"/>
              </p:cNvSpPr>
              <p:nvPr/>
            </p:nvSpPr>
            <p:spPr bwMode="auto">
              <a:xfrm>
                <a:off x="2496" y="3120"/>
                <a:ext cx="879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l" eaLnBrk="1" hangingPunct="1"/>
                <a:r>
                  <a:rPr lang="en-US"/>
                  <a:t>Results in</a:t>
                </a:r>
              </a:p>
            </p:txBody>
          </p:sp>
        </p:grp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51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51" y="1676400"/>
            <a:ext cx="8786813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Java Program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64" y="4419600"/>
            <a:ext cx="8915400" cy="14847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14334"/>
      </p:ext>
    </p:extLst>
  </p:cSld>
  <p:clrMapOvr>
    <a:masterClrMapping/>
  </p:clrMapOvr>
  <p:transition spd="med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1114425"/>
            <a:ext cx="7839075" cy="543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80962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Creating, Compiling, and Executing a Java Program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78717"/>
      </p:ext>
    </p:extLst>
  </p:cSld>
  <p:clrMapOvr>
    <a:masterClrMapping/>
  </p:clrMapOvr>
  <p:transition spd="med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8"/>
            <a:ext cx="8077200" cy="8810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Compiler and the Java Virtual Machine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43000"/>
            <a:ext cx="8686800" cy="4724400"/>
          </a:xfrm>
        </p:spPr>
        <p:txBody>
          <a:bodyPr>
            <a:normAutofit/>
          </a:bodyPr>
          <a:lstStyle/>
          <a:p>
            <a:r>
              <a:rPr lang="en-US" dirty="0"/>
              <a:t>Most compilers translate source code into </a:t>
            </a:r>
            <a:r>
              <a:rPr lang="en-US" i="1" dirty="0"/>
              <a:t>executable</a:t>
            </a:r>
            <a:r>
              <a:rPr lang="en-US" dirty="0"/>
              <a:t> files containing </a:t>
            </a:r>
            <a:r>
              <a:rPr lang="en-US" i="1" dirty="0"/>
              <a:t>machine code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Java compiler translates a Java source file into a file that contains </a:t>
            </a:r>
            <a:r>
              <a:rPr lang="en-US" i="1" dirty="0"/>
              <a:t>byte code </a:t>
            </a:r>
            <a:r>
              <a:rPr lang="en-US" dirty="0"/>
              <a:t>instructions</a:t>
            </a:r>
          </a:p>
          <a:p>
            <a:endParaRPr lang="en-US" dirty="0"/>
          </a:p>
          <a:p>
            <a:r>
              <a:rPr lang="en-US" dirty="0"/>
              <a:t>Byte code instructions are the machine language of the </a:t>
            </a:r>
            <a:r>
              <a:rPr lang="en-US" i="1" dirty="0"/>
              <a:t>Java Virtual Machine (JVM)</a:t>
            </a:r>
            <a:r>
              <a:rPr lang="en-US" dirty="0"/>
              <a:t> and cannot be directly executed directly by the CPU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82087"/>
      </p:ext>
    </p:extLst>
  </p:cSld>
  <p:clrMapOvr>
    <a:masterClrMapping/>
  </p:clrMapOvr>
  <p:transition spd="med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1252537"/>
          </a:xfrm>
        </p:spPr>
        <p:txBody>
          <a:bodyPr anchor="t">
            <a:normAutofit/>
          </a:bodyPr>
          <a:lstStyle/>
          <a:p>
            <a:r>
              <a:rPr lang="en-US" dirty="0"/>
              <a:t>The Compiler and the Java Virtual Machine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19200"/>
            <a:ext cx="7848600" cy="4373563"/>
          </a:xfrm>
        </p:spPr>
        <p:txBody>
          <a:bodyPr>
            <a:normAutofit/>
          </a:bodyPr>
          <a:lstStyle/>
          <a:p>
            <a:r>
              <a:rPr lang="en-US" dirty="0"/>
              <a:t>Byte code files end with the </a:t>
            </a:r>
            <a:r>
              <a:rPr lang="en-US" i="1" dirty="0"/>
              <a:t>.class</a:t>
            </a:r>
            <a:r>
              <a:rPr lang="en-US" dirty="0"/>
              <a:t> file extension</a:t>
            </a:r>
          </a:p>
          <a:p>
            <a:endParaRPr lang="en-US" dirty="0"/>
          </a:p>
          <a:p>
            <a:r>
              <a:rPr lang="en-US" dirty="0"/>
              <a:t>The JVM is a program that </a:t>
            </a:r>
            <a:r>
              <a:rPr lang="en-US" i="1" dirty="0"/>
              <a:t>emulates</a:t>
            </a:r>
            <a:r>
              <a:rPr lang="en-US" dirty="0"/>
              <a:t> a micro-processor</a:t>
            </a:r>
          </a:p>
          <a:p>
            <a:endParaRPr lang="en-US" dirty="0"/>
          </a:p>
          <a:p>
            <a:r>
              <a:rPr lang="en-US" dirty="0"/>
              <a:t>The JVM executes instructions as they are read</a:t>
            </a:r>
          </a:p>
          <a:p>
            <a:endParaRPr lang="en-US" dirty="0"/>
          </a:p>
          <a:p>
            <a:r>
              <a:rPr lang="en-US" dirty="0"/>
              <a:t>JVM is often called an </a:t>
            </a:r>
            <a:r>
              <a:rPr lang="en-US" i="1" dirty="0"/>
              <a:t>interpreter</a:t>
            </a:r>
          </a:p>
          <a:p>
            <a:endParaRPr lang="en-US" i="1" dirty="0"/>
          </a:p>
          <a:p>
            <a:r>
              <a:rPr lang="en-US" dirty="0"/>
              <a:t>Java is often referred to as an </a:t>
            </a:r>
            <a:r>
              <a:rPr lang="en-US" i="1" dirty="0"/>
              <a:t>interpreted language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95135"/>
      </p:ext>
    </p:extLst>
  </p:cSld>
  <p:clrMapOvr>
    <a:masterClrMapping/>
  </p:clrMapOvr>
  <p:transition spd="med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/>
              <a:t>Programs</a:t>
            </a:r>
          </a:p>
        </p:txBody>
      </p:sp>
      <p:sp>
        <p:nvSpPr>
          <p:cNvPr id="1843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457200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sz="2800">
                <a:cs typeface="Times New Roman" pitchFamily="18" charset="0"/>
              </a:rPr>
              <a:t>Computer </a:t>
            </a:r>
            <a:r>
              <a:rPr lang="en-US" sz="2800" i="1">
                <a:cs typeface="Times New Roman" pitchFamily="18" charset="0"/>
              </a:rPr>
              <a:t>programs</a:t>
            </a:r>
            <a:r>
              <a:rPr lang="en-US" sz="2800">
                <a:cs typeface="Times New Roman" pitchFamily="18" charset="0"/>
              </a:rPr>
              <a:t>, known as </a:t>
            </a:r>
            <a:r>
              <a:rPr lang="en-US" sz="2800" i="1">
                <a:cs typeface="Times New Roman" pitchFamily="18" charset="0"/>
              </a:rPr>
              <a:t>software</a:t>
            </a:r>
            <a:r>
              <a:rPr lang="en-US" sz="2800">
                <a:cs typeface="Times New Roman" pitchFamily="18" charset="0"/>
              </a:rPr>
              <a:t>, are instructions to the computer.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2800"/>
              <a:t> 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2800">
                <a:cs typeface="Times New Roman" pitchFamily="18" charset="0"/>
              </a:rPr>
              <a:t>You tell a computer what to do through programs. Without programs, a computer is an empty machine. Computers do not understand human languages, so you need to use computer languages to communicate with them.</a:t>
            </a:r>
            <a:r>
              <a:rPr lang="en-US" sz="2800"/>
              <a:t> </a:t>
            </a:r>
          </a:p>
          <a:p>
            <a:pPr marL="0" indent="0">
              <a:buFont typeface="Monotype Sorts" pitchFamily="2" charset="2"/>
              <a:buNone/>
            </a:pPr>
            <a:endParaRPr lang="en-US" sz="2800"/>
          </a:p>
          <a:p>
            <a:pPr marL="0" indent="0">
              <a:buFont typeface="Monotype Sorts" pitchFamily="2" charset="2"/>
              <a:buNone/>
            </a:pPr>
            <a:r>
              <a:rPr lang="en-US" sz="2800"/>
              <a:t>Programs are written using programming languages.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1051"/>
      </p:ext>
    </p:extLst>
  </p:cSld>
  <p:clrMapOvr>
    <a:masterClrMapping/>
  </p:clrMapOvr>
  <p:transition spd="med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Virtual Machine</a:t>
            </a:r>
          </a:p>
        </p:txBody>
      </p:sp>
      <p:sp>
        <p:nvSpPr>
          <p:cNvPr id="9933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Java Interpreter is more popularly known as the </a:t>
            </a:r>
            <a:r>
              <a:rPr lang="en-US" dirty="0">
                <a:solidFill>
                  <a:srgbClr val="FF0000"/>
                </a:solidFill>
              </a:rPr>
              <a:t>Java Virtual Machine</a:t>
            </a:r>
            <a:r>
              <a:rPr lang="en-US" dirty="0"/>
              <a:t> (JVM).  It is also known as the Java Runtime</a:t>
            </a:r>
          </a:p>
          <a:p>
            <a:endParaRPr lang="en-US" dirty="0"/>
          </a:p>
          <a:p>
            <a:r>
              <a:rPr lang="en-US" dirty="0"/>
              <a:t>This is available with the operating system of most computers today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2722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240161"/>
            <a:ext cx="8229600" cy="1703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(a) Java source code is translated into </a:t>
            </a:r>
            <a:r>
              <a:rPr lang="en-US" sz="1800" dirty="0" err="1"/>
              <a:t>bytecode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(b) Java </a:t>
            </a:r>
            <a:r>
              <a:rPr lang="en-US" sz="1800" dirty="0" err="1"/>
              <a:t>bytecode</a:t>
            </a:r>
            <a:r>
              <a:rPr lang="en-US" sz="1800" dirty="0"/>
              <a:t> can be executed on any computer with a Java Virtual Machine.</a:t>
            </a:r>
          </a:p>
          <a:p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371600"/>
            <a:ext cx="8630265" cy="2594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10487"/>
      </p:ext>
    </p:extLst>
  </p:cSld>
  <p:clrMapOvr>
    <a:masterClrMapping/>
  </p:clrMapOvr>
  <p:transition spd="med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these out…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/>
              <a:t>Ex 01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 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68"/>
          <a:stretch/>
        </p:blipFill>
        <p:spPr bwMode="auto">
          <a:xfrm>
            <a:off x="760861" y="1600200"/>
            <a:ext cx="6564664" cy="1311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7" y="3962400"/>
            <a:ext cx="6531852" cy="179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51569"/>
      </p:ext>
    </p:extLst>
  </p:cSld>
  <p:clrMapOvr>
    <a:masterClrMapping/>
  </p:clrMapOvr>
  <p:transition spd="med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 of Lecture 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76251"/>
      </p:ext>
    </p:extLst>
  </p:cSld>
  <p:clrMapOvr>
    <a:masterClrMapping/>
  </p:clrMapOvr>
  <p:transition spd="med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/>
              <a:t>Programming Languages</a:t>
            </a:r>
          </a:p>
        </p:txBody>
      </p:sp>
      <p:sp>
        <p:nvSpPr>
          <p:cNvPr id="159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534400" cy="45720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sz="2400">
                <a:solidFill>
                  <a:schemeClr val="tx2"/>
                </a:solidFill>
              </a:rPr>
              <a:t>Machine Language</a:t>
            </a:r>
            <a:r>
              <a:rPr lang="en-US" sz="2400"/>
              <a:t>    Assembly Language      High-Level Language</a:t>
            </a:r>
          </a:p>
        </p:txBody>
      </p:sp>
      <p:sp>
        <p:nvSpPr>
          <p:cNvPr id="159748" name="Rectangle 1028"/>
          <p:cNvSpPr>
            <a:spLocks noChangeArrowheads="1"/>
          </p:cNvSpPr>
          <p:nvPr/>
        </p:nvSpPr>
        <p:spPr bwMode="auto">
          <a:xfrm>
            <a:off x="228600" y="1600200"/>
            <a:ext cx="8686800" cy="449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 dirty="0">
                <a:solidFill>
                  <a:schemeClr val="tx2"/>
                </a:solidFill>
              </a:rPr>
              <a:t>Machine language </a:t>
            </a:r>
            <a:r>
              <a:rPr lang="en-US" sz="2800" dirty="0">
                <a:solidFill>
                  <a:schemeClr val="tx2"/>
                </a:solidFill>
                <a:cs typeface="Times New Roman" pitchFamily="18" charset="0"/>
              </a:rPr>
              <a:t>is a set of primitive instructions built into every computer. The instructions are in the form of binary code, so you have to enter binary codes for various instructions.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chemeClr val="tx2"/>
                </a:solidFill>
                <a:cs typeface="Times New Roman" pitchFamily="18" charset="0"/>
              </a:rPr>
              <a:t>Programming with native machine language is a tedious process. Moreover the programs are highly difficult to read and modify. For example, to add two numbers, you might write an instruction in binary like this: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 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sz="2400" dirty="0">
                <a:solidFill>
                  <a:schemeClr val="tx2"/>
                </a:solidFill>
                <a:latin typeface="Courier New" pitchFamily="49" charset="0"/>
                <a:cs typeface="Times New Roman" pitchFamily="18" charset="0"/>
              </a:rPr>
              <a:t>1101101010011010</a:t>
            </a:r>
            <a:endParaRPr lang="en-US" sz="2400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09632"/>
      </p:ext>
    </p:extLst>
  </p:cSld>
  <p:clrMapOvr>
    <a:masterClrMapping/>
  </p:clrMapOvr>
  <p:transition spd="med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/>
              <a:t>Programming Languages</a:t>
            </a:r>
          </a:p>
        </p:txBody>
      </p:sp>
      <p:sp>
        <p:nvSpPr>
          <p:cNvPr id="2129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534400" cy="45720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sz="2400"/>
              <a:t>Machine Language    </a:t>
            </a:r>
            <a:r>
              <a:rPr lang="en-US" sz="2400">
                <a:solidFill>
                  <a:schemeClr val="tx2"/>
                </a:solidFill>
              </a:rPr>
              <a:t>Assembly Language</a:t>
            </a:r>
            <a:r>
              <a:rPr lang="en-US" sz="2400"/>
              <a:t>      High-Level Language</a:t>
            </a:r>
          </a:p>
        </p:txBody>
      </p:sp>
      <p:sp>
        <p:nvSpPr>
          <p:cNvPr id="212996" name="Rectangle 1028"/>
          <p:cNvSpPr>
            <a:spLocks noChangeArrowheads="1"/>
          </p:cNvSpPr>
          <p:nvPr/>
        </p:nvSpPr>
        <p:spPr bwMode="auto">
          <a:xfrm>
            <a:off x="228600" y="1600200"/>
            <a:ext cx="8686800" cy="449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chemeClr val="tx2"/>
                </a:solidFill>
                <a:cs typeface="Times New Roman" pitchFamily="18" charset="0"/>
              </a:rPr>
              <a:t>Assembly languages were developed to make programming easy. Since the computer cannot understand assembly language, however, a program called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assembler</a:t>
            </a:r>
            <a:r>
              <a:rPr lang="en-US" sz="2400" dirty="0">
                <a:solidFill>
                  <a:schemeClr val="tx2"/>
                </a:solidFill>
                <a:cs typeface="Times New Roman" pitchFamily="18" charset="0"/>
              </a:rPr>
              <a:t> is used to convert assembly language programs into machine code. For example, to add two numbers, you might write an instruction in assembly code like this: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chemeClr val="tx2"/>
                </a:solidFill>
                <a:cs typeface="Times New Roman" pitchFamily="18" charset="0"/>
              </a:rPr>
              <a:t>      ADDF3 R1, R2, R3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419600"/>
            <a:ext cx="5562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29939"/>
      </p:ext>
    </p:extLst>
  </p:cSld>
  <p:clrMapOvr>
    <a:masterClrMapping/>
  </p:clrMapOvr>
  <p:transition spd="med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/>
              <a:t>Programming Languages</a:t>
            </a:r>
          </a:p>
        </p:txBody>
      </p:sp>
      <p:sp>
        <p:nvSpPr>
          <p:cNvPr id="2140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534400" cy="45720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sz="2400"/>
              <a:t>Machine Language    Assembly Language      </a:t>
            </a:r>
            <a:r>
              <a:rPr lang="en-US" sz="2400">
                <a:solidFill>
                  <a:schemeClr val="tx2"/>
                </a:solidFill>
              </a:rPr>
              <a:t>High-Level Language</a:t>
            </a:r>
          </a:p>
        </p:txBody>
      </p:sp>
      <p:sp>
        <p:nvSpPr>
          <p:cNvPr id="214020" name="Rectangle 1028"/>
          <p:cNvSpPr>
            <a:spLocks noChangeArrowheads="1"/>
          </p:cNvSpPr>
          <p:nvPr/>
        </p:nvSpPr>
        <p:spPr bwMode="auto">
          <a:xfrm>
            <a:off x="228600" y="1600200"/>
            <a:ext cx="8686800" cy="449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>
                <a:solidFill>
                  <a:schemeClr val="tx2"/>
                </a:solidFill>
                <a:cs typeface="Times New Roman" pitchFamily="18" charset="0"/>
              </a:rPr>
              <a:t>The high-level languages are English-like and easy to learn and program. For example, the following is a high-level language statement that computes the area of a circle with radius 5: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>
                <a:solidFill>
                  <a:schemeClr val="tx2"/>
                </a:solidFill>
                <a:cs typeface="Times New Roman" pitchFamily="18" charset="0"/>
              </a:rPr>
              <a:t>         area = 5 * 5 * 3.1415;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80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02419"/>
      </p:ext>
    </p:extLst>
  </p:cSld>
  <p:clrMapOvr>
    <a:masterClrMapping/>
  </p:clrMapOvr>
  <p:transition spd="med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/>
              <a:t>Popular High-Level Languages</a:t>
            </a:r>
          </a:p>
        </p:txBody>
      </p:sp>
      <p:sp>
        <p:nvSpPr>
          <p:cNvPr id="164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5181600"/>
          </a:xfrm>
        </p:spPr>
        <p:txBody>
          <a:bodyPr>
            <a:normAutofit/>
          </a:bodyPr>
          <a:lstStyle/>
          <a:p>
            <a:pPr marL="0" indent="0"/>
            <a:r>
              <a:rPr lang="en-US" sz="2400" dirty="0"/>
              <a:t>COBOL (</a:t>
            </a:r>
            <a:r>
              <a:rPr lang="en-US" sz="2400" dirty="0" err="1"/>
              <a:t>COmmon</a:t>
            </a:r>
            <a:r>
              <a:rPr lang="en-US" sz="2400" dirty="0"/>
              <a:t> Business Oriented Language)</a:t>
            </a:r>
          </a:p>
          <a:p>
            <a:pPr marL="0" indent="0"/>
            <a:r>
              <a:rPr lang="en-US" sz="2400" dirty="0"/>
              <a:t>FORTRAN (</a:t>
            </a:r>
            <a:r>
              <a:rPr lang="en-US" sz="2400" dirty="0" err="1"/>
              <a:t>FORmula</a:t>
            </a:r>
            <a:r>
              <a:rPr lang="en-US" sz="2400" dirty="0"/>
              <a:t> </a:t>
            </a:r>
            <a:r>
              <a:rPr lang="en-US" sz="2400" dirty="0" err="1"/>
              <a:t>TRANslation</a:t>
            </a:r>
            <a:r>
              <a:rPr lang="en-US" sz="2400" dirty="0"/>
              <a:t>) </a:t>
            </a:r>
          </a:p>
          <a:p>
            <a:pPr marL="0" indent="0"/>
            <a:r>
              <a:rPr lang="en-US" sz="2400" dirty="0"/>
              <a:t>BASIC (Beginner All-purpose Symbolic Instructional Code) </a:t>
            </a:r>
          </a:p>
          <a:p>
            <a:pPr marL="0" indent="0"/>
            <a:r>
              <a:rPr lang="en-US" sz="2400" dirty="0"/>
              <a:t>Pascal (named for Blaise Pascal) </a:t>
            </a:r>
          </a:p>
          <a:p>
            <a:pPr marL="0" indent="0"/>
            <a:r>
              <a:rPr lang="en-US" sz="2400" dirty="0"/>
              <a:t>Ada (named for Ada Lovelace) </a:t>
            </a:r>
          </a:p>
          <a:p>
            <a:pPr marL="0" indent="0"/>
            <a:r>
              <a:rPr lang="en-US" sz="2400" dirty="0">
                <a:latin typeface="Book Antiqua" pitchFamily="18" charset="0"/>
                <a:cs typeface="Times New Roman" pitchFamily="18" charset="0"/>
              </a:rPr>
              <a:t>C (whose developer designed B first)</a:t>
            </a:r>
            <a:r>
              <a:rPr lang="en-US" sz="2400" dirty="0"/>
              <a:t> </a:t>
            </a:r>
          </a:p>
          <a:p>
            <a:pPr marL="0" indent="0"/>
            <a:r>
              <a:rPr lang="en-US" sz="2400" dirty="0"/>
              <a:t>Visual Basic (Basic-like visual language developed by Microsoft) </a:t>
            </a:r>
          </a:p>
          <a:p>
            <a:pPr marL="0" indent="0"/>
            <a:r>
              <a:rPr lang="en-US" sz="2400" dirty="0"/>
              <a:t>Delphi (Pascal-like visual language developed by Borland) </a:t>
            </a:r>
          </a:p>
          <a:p>
            <a:pPr marL="0" indent="0"/>
            <a:r>
              <a:rPr lang="en-US" sz="2400" dirty="0"/>
              <a:t>C++ (an object-oriented language, based on C)</a:t>
            </a:r>
          </a:p>
          <a:p>
            <a:pPr marL="0" indent="0"/>
            <a:r>
              <a:rPr lang="en-US" sz="2400" dirty="0"/>
              <a:t>C# (a Java-like language developed by Microsoft)</a:t>
            </a:r>
          </a:p>
          <a:p>
            <a:pPr marL="0" indent="0"/>
            <a:r>
              <a:rPr lang="en-US" sz="2400" dirty="0"/>
              <a:t>Java (We use it in this course)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96664"/>
      </p:ext>
    </p:extLst>
  </p:cSld>
  <p:clrMapOvr>
    <a:masterClrMapping/>
  </p:clrMapOvr>
  <p:transition spd="med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57" y="175057"/>
            <a:ext cx="83058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 a Computer Program Works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1066800" y="3581400"/>
            <a:ext cx="3429000" cy="1905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 sz="1600" b="1" dirty="0">
                <a:latin typeface="Courier New" pitchFamily="49" charset="0"/>
              </a:rPr>
              <a:t>Dim radius as integer</a:t>
            </a:r>
          </a:p>
          <a:p>
            <a:r>
              <a:rPr lang="en-US" sz="1600" b="1" dirty="0">
                <a:latin typeface="Courier New" pitchFamily="49" charset="0"/>
              </a:rPr>
              <a:t>Dim area as integer</a:t>
            </a:r>
          </a:p>
          <a:p>
            <a:endParaRPr lang="en-US" sz="1600" b="1" dirty="0">
              <a:latin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</a:rPr>
              <a:t>radius = </a:t>
            </a:r>
            <a:r>
              <a:rPr lang="en-US" sz="1600" b="1" dirty="0" err="1">
                <a:latin typeface="Courier New" pitchFamily="49" charset="0"/>
              </a:rPr>
              <a:t>txtRadius.text</a:t>
            </a:r>
            <a:endParaRPr lang="en-US" sz="1600" b="1" dirty="0">
              <a:latin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</a:rPr>
              <a:t>area = 22/7*radius*radius</a:t>
            </a:r>
          </a:p>
          <a:p>
            <a:r>
              <a:rPr lang="en-US" sz="1600" b="1" dirty="0" err="1">
                <a:latin typeface="Courier New" pitchFamily="49" charset="0"/>
              </a:rPr>
              <a:t>msgbox</a:t>
            </a:r>
            <a:r>
              <a:rPr lang="en-US" sz="1600" b="1" dirty="0">
                <a:latin typeface="Courier New" pitchFamily="49" charset="0"/>
              </a:rPr>
              <a:t> area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572000" y="4343400"/>
            <a:ext cx="1524000" cy="3810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248400" y="1600200"/>
            <a:ext cx="2362200" cy="3810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 sz="2000" b="1" dirty="0">
                <a:latin typeface="Courier New" pitchFamily="49" charset="0"/>
              </a:rPr>
              <a:t>C8</a:t>
            </a:r>
          </a:p>
          <a:p>
            <a:r>
              <a:rPr lang="en-US" sz="2000" b="1" dirty="0">
                <a:latin typeface="Courier New" pitchFamily="49" charset="0"/>
              </a:rPr>
              <a:t>B7</a:t>
            </a:r>
          </a:p>
          <a:p>
            <a:r>
              <a:rPr lang="en-US" sz="2000" b="1" dirty="0">
                <a:latin typeface="Courier New" pitchFamily="49" charset="0"/>
              </a:rPr>
              <a:t>23A7</a:t>
            </a:r>
          </a:p>
          <a:p>
            <a:r>
              <a:rPr lang="en-US" sz="2000" b="1" dirty="0">
                <a:latin typeface="Courier New" pitchFamily="49" charset="0"/>
              </a:rPr>
              <a:t>D7</a:t>
            </a:r>
          </a:p>
          <a:p>
            <a:r>
              <a:rPr lang="en-US" sz="2000" b="1" dirty="0">
                <a:latin typeface="Courier New" pitchFamily="49" charset="0"/>
              </a:rPr>
              <a:t>AA</a:t>
            </a:r>
          </a:p>
          <a:p>
            <a:r>
              <a:rPr lang="en-US" sz="2000" b="1" dirty="0">
                <a:latin typeface="Courier New" pitchFamily="49" charset="0"/>
              </a:rPr>
              <a:t>89</a:t>
            </a:r>
          </a:p>
          <a:p>
            <a:r>
              <a:rPr lang="en-US" sz="2000" b="1" dirty="0">
                <a:latin typeface="Courier New" pitchFamily="49" charset="0"/>
              </a:rPr>
              <a:t>DD</a:t>
            </a:r>
          </a:p>
          <a:p>
            <a:r>
              <a:rPr lang="en-US" sz="2000" b="1" dirty="0">
                <a:latin typeface="Courier New" pitchFamily="49" charset="0"/>
              </a:rPr>
              <a:t>89D23</a:t>
            </a:r>
          </a:p>
          <a:p>
            <a:r>
              <a:rPr lang="en-US" sz="2000" b="1" dirty="0">
                <a:latin typeface="Courier New" pitchFamily="49" charset="0"/>
              </a:rPr>
              <a:t>A9</a:t>
            </a:r>
          </a:p>
          <a:p>
            <a:r>
              <a:rPr lang="en-US" sz="2000" b="1" dirty="0">
                <a:latin typeface="Courier New" pitchFamily="49" charset="0"/>
              </a:rPr>
              <a:t>F4</a:t>
            </a:r>
          </a:p>
          <a:p>
            <a:r>
              <a:rPr lang="en-US" sz="2000" b="1" dirty="0">
                <a:latin typeface="Courier New" pitchFamily="49" charset="0"/>
              </a:rPr>
              <a:t>A9</a:t>
            </a:r>
          </a:p>
          <a:p>
            <a:r>
              <a:rPr lang="en-US" sz="2000" b="1" dirty="0">
                <a:latin typeface="Courier New" pitchFamily="49" charset="0"/>
              </a:rPr>
              <a:t>...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600200" y="5486400"/>
            <a:ext cx="243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</a:rPr>
              <a:t>Source Code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6248400" y="5491836"/>
            <a:ext cx="289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</a:rPr>
              <a:t>Machine Code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7</a:t>
            </a:fld>
            <a:endParaRPr lang="en-US"/>
          </a:p>
        </p:txBody>
      </p:sp>
      <p:sp>
        <p:nvSpPr>
          <p:cNvPr id="10" name="Rectangle 4"/>
          <p:cNvSpPr>
            <a:spLocks noGrp="1" noChangeArrowheads="1"/>
          </p:cNvSpPr>
          <p:nvPr>
            <p:ph idx="1"/>
          </p:nvPr>
        </p:nvSpPr>
        <p:spPr>
          <a:xfrm>
            <a:off x="276665" y="1398722"/>
            <a:ext cx="5209735" cy="172101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 Program you write is executed by the CPU</a:t>
            </a:r>
          </a:p>
          <a:p>
            <a:r>
              <a:rPr lang="en-GB" dirty="0"/>
              <a:t>Since the CPU can only understand machine code your program needs to be converted into machine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435773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  <p:bldP spid="51205" grpId="0" animBg="1" autoUpdateAnimBg="0"/>
      <p:bldP spid="5120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682625"/>
          </a:xfrm>
        </p:spPr>
        <p:txBody>
          <a:bodyPr/>
          <a:lstStyle/>
          <a:p>
            <a:r>
              <a:rPr lang="en-US" sz="3400" dirty="0"/>
              <a:t>How a Computer Program Works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Programmer writes the code in a high level language such as C++, Java, Visual Basic etc.</a:t>
            </a:r>
          </a:p>
          <a:p>
            <a:r>
              <a:rPr lang="en-US" sz="2600" dirty="0"/>
              <a:t>Then using a software tool this high level code is converted into machine code.</a:t>
            </a:r>
          </a:p>
          <a:p>
            <a:r>
              <a:rPr lang="en-GB" sz="2600" dirty="0"/>
              <a:t>The software tools that does the conversion to machine code comes in two flavours</a:t>
            </a:r>
          </a:p>
          <a:p>
            <a:pPr lvl="1"/>
            <a:r>
              <a:rPr lang="en-US" sz="2200" dirty="0"/>
              <a:t>Compilers</a:t>
            </a:r>
          </a:p>
          <a:p>
            <a:pPr lvl="1"/>
            <a:r>
              <a:rPr lang="en-US" sz="2200" dirty="0"/>
              <a:t>Interpreters</a:t>
            </a:r>
          </a:p>
          <a:p>
            <a:endParaRPr lang="en-US" sz="2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16536"/>
      </p:ext>
    </p:extLst>
  </p:cSld>
  <p:clrMapOvr>
    <a:masterClrMapping/>
  </p:clrMapOvr>
  <p:transition spd="med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914400"/>
          </a:xfrm>
        </p:spPr>
        <p:txBody>
          <a:bodyPr/>
          <a:lstStyle/>
          <a:p>
            <a:r>
              <a:rPr lang="en-US" dirty="0"/>
              <a:t>Compilers and Interpreters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110538" cy="4724400"/>
          </a:xfrm>
        </p:spPr>
        <p:txBody>
          <a:bodyPr>
            <a:normAutofit/>
          </a:bodyPr>
          <a:lstStyle/>
          <a:p>
            <a:r>
              <a:rPr lang="en-US" sz="3200" dirty="0"/>
              <a:t>Compiler</a:t>
            </a:r>
          </a:p>
          <a:p>
            <a:pPr lvl="1"/>
            <a:r>
              <a:rPr lang="en-US" sz="2400" dirty="0"/>
              <a:t>A compiler converts your entire program to machine code at one go</a:t>
            </a:r>
          </a:p>
          <a:p>
            <a:pPr lvl="1"/>
            <a:r>
              <a:rPr lang="en-US" sz="2400" dirty="0"/>
              <a:t>After compilation you have an executable file in machine code</a:t>
            </a:r>
          </a:p>
          <a:p>
            <a:pPr lvl="2"/>
            <a:r>
              <a:rPr lang="en-US" sz="2400" dirty="0"/>
              <a:t>e.g. an EXE, COM file for PCs</a:t>
            </a:r>
          </a:p>
          <a:p>
            <a:r>
              <a:rPr lang="en-US" sz="3200" dirty="0"/>
              <a:t>Interpreter</a:t>
            </a:r>
          </a:p>
          <a:p>
            <a:pPr lvl="1"/>
            <a:r>
              <a:rPr lang="en-US" sz="2400" dirty="0"/>
              <a:t>An Interpreter converts your program to machine code one instruction at a time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MIT 11053 by S.Sabraz Nawaz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643B-C3B4-4C5F-BE9D-3D8B4ED9D6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26781"/>
      </p:ext>
    </p:extLst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84</TotalTime>
  <Words>1164</Words>
  <Application>Microsoft Office PowerPoint</Application>
  <PresentationFormat>On-screen Show (4:3)</PresentationFormat>
  <Paragraphs>190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Book Antiqua</vt:lpstr>
      <vt:lpstr>Calibri</vt:lpstr>
      <vt:lpstr>Century Gothic</vt:lpstr>
      <vt:lpstr>Courier New</vt:lpstr>
      <vt:lpstr>Monotype Sorts</vt:lpstr>
      <vt:lpstr>Palatino Linotype</vt:lpstr>
      <vt:lpstr>Tahoma</vt:lpstr>
      <vt:lpstr>Times New Roman</vt:lpstr>
      <vt:lpstr>Wingdings</vt:lpstr>
      <vt:lpstr>Executive</vt:lpstr>
      <vt:lpstr>Lesson 01 Introduction </vt:lpstr>
      <vt:lpstr>Programs</vt:lpstr>
      <vt:lpstr>Programming Languages</vt:lpstr>
      <vt:lpstr>Programming Languages</vt:lpstr>
      <vt:lpstr>Programming Languages</vt:lpstr>
      <vt:lpstr>Popular High-Level Languages</vt:lpstr>
      <vt:lpstr>How a Computer Program Works</vt:lpstr>
      <vt:lpstr>How a Computer Program Works</vt:lpstr>
      <vt:lpstr>Compilers and Interpreters</vt:lpstr>
      <vt:lpstr>Compiling Source Code</vt:lpstr>
      <vt:lpstr>Developing Programs that run on Multiple Platforms</vt:lpstr>
      <vt:lpstr>What makes Java Special ?</vt:lpstr>
      <vt:lpstr>How Java works ?</vt:lpstr>
      <vt:lpstr>How Java works ?</vt:lpstr>
      <vt:lpstr>Program Development Process</vt:lpstr>
      <vt:lpstr>A Simple Java Program</vt:lpstr>
      <vt:lpstr>Creating, Compiling, and Executing a Java Program</vt:lpstr>
      <vt:lpstr>The Compiler and the Java Virtual Machine</vt:lpstr>
      <vt:lpstr>The Compiler and the Java Virtual Machine</vt:lpstr>
      <vt:lpstr>Java Virtual Machine</vt:lpstr>
      <vt:lpstr>Java Virtual Machine</vt:lpstr>
      <vt:lpstr>Try these out…</vt:lpstr>
      <vt:lpstr>End of Lecture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SaNa</dc:creator>
  <cp:lastModifiedBy>Hellboy</cp:lastModifiedBy>
  <cp:revision>44</cp:revision>
  <cp:lastPrinted>2016-01-05T08:02:48Z</cp:lastPrinted>
  <dcterms:created xsi:type="dcterms:W3CDTF">2012-12-05T16:10:37Z</dcterms:created>
  <dcterms:modified xsi:type="dcterms:W3CDTF">2017-04-03T06:20:16Z</dcterms:modified>
</cp:coreProperties>
</file>