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9" r:id="rId3"/>
    <p:sldId id="258" r:id="rId4"/>
    <p:sldId id="260" r:id="rId5"/>
    <p:sldId id="263" r:id="rId6"/>
    <p:sldId id="264" r:id="rId7"/>
    <p:sldId id="261" r:id="rId8"/>
    <p:sldId id="266" r:id="rId9"/>
    <p:sldId id="265" r:id="rId10"/>
    <p:sldId id="269" r:id="rId11"/>
    <p:sldId id="267" r:id="rId12"/>
    <p:sldId id="270" r:id="rId13"/>
    <p:sldId id="271" r:id="rId14"/>
    <p:sldId id="268"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3" autoAdjust="0"/>
    <p:restoredTop sz="94660"/>
  </p:normalViewPr>
  <p:slideViewPr>
    <p:cSldViewPr snapToGrid="0">
      <p:cViewPr varScale="1">
        <p:scale>
          <a:sx n="69" d="100"/>
          <a:sy n="69" d="100"/>
        </p:scale>
        <p:origin x="65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C692F7-3C46-4FCE-B7A8-54C659DB7F42}" type="doc">
      <dgm:prSet loTypeId="urn:microsoft.com/office/officeart/2005/8/layout/equation2" loCatId="relationship" qsTypeId="urn:microsoft.com/office/officeart/2005/8/quickstyle/3d1" qsCatId="3D" csTypeId="urn:microsoft.com/office/officeart/2005/8/colors/colorful2" csCatId="colorful" phldr="1"/>
      <dgm:spPr/>
      <dgm:t>
        <a:bodyPr/>
        <a:lstStyle/>
        <a:p>
          <a:endParaRPr lang="en-US"/>
        </a:p>
      </dgm:t>
    </dgm:pt>
    <dgm:pt modelId="{44067905-C277-4812-A0EB-304DD12172B0}">
      <dgm:prSet phldrT="[Text]"/>
      <dgm:spPr>
        <a:solidFill>
          <a:schemeClr val="accent3">
            <a:lumMod val="75000"/>
          </a:schemeClr>
        </a:solidFill>
      </dgm:spPr>
      <dgm:t>
        <a:bodyPr/>
        <a:lstStyle/>
        <a:p>
          <a:r>
            <a:rPr lang="en-US" b="1" dirty="0"/>
            <a:t>Company</a:t>
          </a:r>
        </a:p>
        <a:p>
          <a:r>
            <a:rPr lang="en-US" b="1" dirty="0"/>
            <a:t>A</a:t>
          </a:r>
        </a:p>
      </dgm:t>
    </dgm:pt>
    <dgm:pt modelId="{B398B282-89E3-4FF6-AEEA-A0AF14168A9D}" type="parTrans" cxnId="{181A9EF6-7C13-45E8-9E2A-CA27255912AB}">
      <dgm:prSet/>
      <dgm:spPr/>
      <dgm:t>
        <a:bodyPr/>
        <a:lstStyle/>
        <a:p>
          <a:endParaRPr lang="en-US" b="1"/>
        </a:p>
      </dgm:t>
    </dgm:pt>
    <dgm:pt modelId="{167AC199-F6BC-40CE-8701-22BB385323CE}" type="sibTrans" cxnId="{181A9EF6-7C13-45E8-9E2A-CA27255912AB}">
      <dgm:prSet/>
      <dgm:spPr/>
      <dgm:t>
        <a:bodyPr/>
        <a:lstStyle/>
        <a:p>
          <a:endParaRPr lang="en-US" b="1"/>
        </a:p>
      </dgm:t>
    </dgm:pt>
    <dgm:pt modelId="{6005AC54-C996-428B-A61E-B1314602374F}">
      <dgm:prSet phldrT="[Text]"/>
      <dgm:spPr/>
      <dgm:t>
        <a:bodyPr/>
        <a:lstStyle/>
        <a:p>
          <a:r>
            <a:rPr lang="en-US" b="1" dirty="0"/>
            <a:t>Company</a:t>
          </a:r>
        </a:p>
        <a:p>
          <a:r>
            <a:rPr lang="en-US" b="1" dirty="0"/>
            <a:t>C</a:t>
          </a:r>
        </a:p>
      </dgm:t>
    </dgm:pt>
    <dgm:pt modelId="{5FD20866-B417-4152-B15F-B5FD53A0F387}" type="parTrans" cxnId="{10EC3765-9535-418B-884A-A6F6E5B263CA}">
      <dgm:prSet/>
      <dgm:spPr/>
      <dgm:t>
        <a:bodyPr/>
        <a:lstStyle/>
        <a:p>
          <a:endParaRPr lang="en-US" b="1"/>
        </a:p>
      </dgm:t>
    </dgm:pt>
    <dgm:pt modelId="{77B68D92-7E65-4D27-A450-2420C9587010}" type="sibTrans" cxnId="{10EC3765-9535-418B-884A-A6F6E5B263CA}">
      <dgm:prSet/>
      <dgm:spPr/>
      <dgm:t>
        <a:bodyPr/>
        <a:lstStyle/>
        <a:p>
          <a:endParaRPr lang="en-US" b="1"/>
        </a:p>
      </dgm:t>
    </dgm:pt>
    <dgm:pt modelId="{02A711A1-11AB-457A-96C0-E97A11475D1D}">
      <dgm:prSet phldrT="[Text]"/>
      <dgm:spPr/>
      <dgm:t>
        <a:bodyPr/>
        <a:lstStyle/>
        <a:p>
          <a:r>
            <a:rPr lang="en-US" b="1" dirty="0"/>
            <a:t>Company</a:t>
          </a:r>
        </a:p>
        <a:p>
          <a:r>
            <a:rPr lang="en-US" b="1" dirty="0"/>
            <a:t>B</a:t>
          </a:r>
        </a:p>
      </dgm:t>
    </dgm:pt>
    <dgm:pt modelId="{16F2DFC9-15A7-42C4-B535-DCA2E1777DA6}" type="parTrans" cxnId="{32E61EDF-1A89-4EE5-8CE6-5E9846E9E72F}">
      <dgm:prSet/>
      <dgm:spPr/>
      <dgm:t>
        <a:bodyPr/>
        <a:lstStyle/>
        <a:p>
          <a:endParaRPr lang="en-US" b="1"/>
        </a:p>
      </dgm:t>
    </dgm:pt>
    <dgm:pt modelId="{C4E0F3C4-F8D9-4FB3-B14A-9FF47F4B96B6}" type="sibTrans" cxnId="{32E61EDF-1A89-4EE5-8CE6-5E9846E9E72F}">
      <dgm:prSet/>
      <dgm:spPr/>
      <dgm:t>
        <a:bodyPr/>
        <a:lstStyle/>
        <a:p>
          <a:endParaRPr lang="en-US" b="1"/>
        </a:p>
      </dgm:t>
    </dgm:pt>
    <dgm:pt modelId="{759C507B-6771-46BE-B2D8-88937F9D772A}" type="pres">
      <dgm:prSet presAssocID="{B7C692F7-3C46-4FCE-B7A8-54C659DB7F42}" presName="Name0" presStyleCnt="0">
        <dgm:presLayoutVars>
          <dgm:dir/>
          <dgm:resizeHandles val="exact"/>
        </dgm:presLayoutVars>
      </dgm:prSet>
      <dgm:spPr/>
    </dgm:pt>
    <dgm:pt modelId="{1D739C22-B2F3-4B68-9EE1-BD494E8AF5D7}" type="pres">
      <dgm:prSet presAssocID="{B7C692F7-3C46-4FCE-B7A8-54C659DB7F42}" presName="vNodes" presStyleCnt="0"/>
      <dgm:spPr/>
    </dgm:pt>
    <dgm:pt modelId="{3A220819-0ACB-4C99-9531-7CD11F25EA08}" type="pres">
      <dgm:prSet presAssocID="{44067905-C277-4812-A0EB-304DD12172B0}" presName="node" presStyleLbl="node1" presStyleIdx="0" presStyleCnt="3" custScaleX="124614" custScaleY="110860">
        <dgm:presLayoutVars>
          <dgm:bulletEnabled val="1"/>
        </dgm:presLayoutVars>
      </dgm:prSet>
      <dgm:spPr/>
    </dgm:pt>
    <dgm:pt modelId="{6F928656-BE3F-407F-B921-06EFAFB965EF}" type="pres">
      <dgm:prSet presAssocID="{167AC199-F6BC-40CE-8701-22BB385323CE}" presName="spacerT" presStyleCnt="0"/>
      <dgm:spPr/>
    </dgm:pt>
    <dgm:pt modelId="{DF65D03F-8835-4839-9651-B6A635EFB5F5}" type="pres">
      <dgm:prSet presAssocID="{167AC199-F6BC-40CE-8701-22BB385323CE}" presName="sibTrans" presStyleLbl="sibTrans2D1" presStyleIdx="0" presStyleCnt="2"/>
      <dgm:spPr/>
    </dgm:pt>
    <dgm:pt modelId="{D907F356-AB29-49B4-B04B-B78E0D0229F7}" type="pres">
      <dgm:prSet presAssocID="{167AC199-F6BC-40CE-8701-22BB385323CE}" presName="spacerB" presStyleCnt="0"/>
      <dgm:spPr/>
    </dgm:pt>
    <dgm:pt modelId="{2E7C0F60-5C33-4E1A-9081-C72C07E0DB77}" type="pres">
      <dgm:prSet presAssocID="{02A711A1-11AB-457A-96C0-E97A11475D1D}" presName="node" presStyleLbl="node1" presStyleIdx="1" presStyleCnt="3" custScaleX="115028" custScaleY="115028">
        <dgm:presLayoutVars>
          <dgm:bulletEnabled val="1"/>
        </dgm:presLayoutVars>
      </dgm:prSet>
      <dgm:spPr/>
    </dgm:pt>
    <dgm:pt modelId="{799643B8-EC4C-4844-837A-127F5096AAEC}" type="pres">
      <dgm:prSet presAssocID="{B7C692F7-3C46-4FCE-B7A8-54C659DB7F42}" presName="sibTransLast" presStyleLbl="sibTrans2D1" presStyleIdx="1" presStyleCnt="2"/>
      <dgm:spPr/>
    </dgm:pt>
    <dgm:pt modelId="{5C51133D-ADD2-437F-BCE4-A3B1B1626F83}" type="pres">
      <dgm:prSet presAssocID="{B7C692F7-3C46-4FCE-B7A8-54C659DB7F42}" presName="connectorText" presStyleLbl="sibTrans2D1" presStyleIdx="1" presStyleCnt="2"/>
      <dgm:spPr/>
    </dgm:pt>
    <dgm:pt modelId="{DCD04958-77A4-44A4-B603-62FB7DA1E8F8}" type="pres">
      <dgm:prSet presAssocID="{B7C692F7-3C46-4FCE-B7A8-54C659DB7F42}" presName="lastNode" presStyleLbl="node1" presStyleIdx="2" presStyleCnt="3" custScaleX="91719" custScaleY="95857">
        <dgm:presLayoutVars>
          <dgm:bulletEnabled val="1"/>
        </dgm:presLayoutVars>
      </dgm:prSet>
      <dgm:spPr/>
    </dgm:pt>
  </dgm:ptLst>
  <dgm:cxnLst>
    <dgm:cxn modelId="{0C11B65F-5C68-458F-81F7-321363785ADE}" type="presOf" srcId="{B7C692F7-3C46-4FCE-B7A8-54C659DB7F42}" destId="{759C507B-6771-46BE-B2D8-88937F9D772A}" srcOrd="0" destOrd="0" presId="urn:microsoft.com/office/officeart/2005/8/layout/equation2"/>
    <dgm:cxn modelId="{47F62309-126C-4215-99BB-4E505E204852}" type="presOf" srcId="{02A711A1-11AB-457A-96C0-E97A11475D1D}" destId="{2E7C0F60-5C33-4E1A-9081-C72C07E0DB77}" srcOrd="0" destOrd="0" presId="urn:microsoft.com/office/officeart/2005/8/layout/equation2"/>
    <dgm:cxn modelId="{181A9EF6-7C13-45E8-9E2A-CA27255912AB}" srcId="{B7C692F7-3C46-4FCE-B7A8-54C659DB7F42}" destId="{44067905-C277-4812-A0EB-304DD12172B0}" srcOrd="0" destOrd="0" parTransId="{B398B282-89E3-4FF6-AEEA-A0AF14168A9D}" sibTransId="{167AC199-F6BC-40CE-8701-22BB385323CE}"/>
    <dgm:cxn modelId="{37EE1392-8CF4-4A87-973D-5E1069AC13CE}" type="presOf" srcId="{44067905-C277-4812-A0EB-304DD12172B0}" destId="{3A220819-0ACB-4C99-9531-7CD11F25EA08}" srcOrd="0" destOrd="0" presId="urn:microsoft.com/office/officeart/2005/8/layout/equation2"/>
    <dgm:cxn modelId="{31E6ED5D-8663-4483-89B5-50B458AD152D}" type="presOf" srcId="{6005AC54-C996-428B-A61E-B1314602374F}" destId="{DCD04958-77A4-44A4-B603-62FB7DA1E8F8}" srcOrd="0" destOrd="0" presId="urn:microsoft.com/office/officeart/2005/8/layout/equation2"/>
    <dgm:cxn modelId="{142906CA-8C67-44D9-B40A-430AB6393E4F}" type="presOf" srcId="{C4E0F3C4-F8D9-4FB3-B14A-9FF47F4B96B6}" destId="{5C51133D-ADD2-437F-BCE4-A3B1B1626F83}" srcOrd="1" destOrd="0" presId="urn:microsoft.com/office/officeart/2005/8/layout/equation2"/>
    <dgm:cxn modelId="{61BCA7A8-2C9A-4E6F-80DA-9C114E506C14}" type="presOf" srcId="{C4E0F3C4-F8D9-4FB3-B14A-9FF47F4B96B6}" destId="{799643B8-EC4C-4844-837A-127F5096AAEC}" srcOrd="0" destOrd="0" presId="urn:microsoft.com/office/officeart/2005/8/layout/equation2"/>
    <dgm:cxn modelId="{10EC3765-9535-418B-884A-A6F6E5B263CA}" srcId="{B7C692F7-3C46-4FCE-B7A8-54C659DB7F42}" destId="{6005AC54-C996-428B-A61E-B1314602374F}" srcOrd="2" destOrd="0" parTransId="{5FD20866-B417-4152-B15F-B5FD53A0F387}" sibTransId="{77B68D92-7E65-4D27-A450-2420C9587010}"/>
    <dgm:cxn modelId="{32E61EDF-1A89-4EE5-8CE6-5E9846E9E72F}" srcId="{B7C692F7-3C46-4FCE-B7A8-54C659DB7F42}" destId="{02A711A1-11AB-457A-96C0-E97A11475D1D}" srcOrd="1" destOrd="0" parTransId="{16F2DFC9-15A7-42C4-B535-DCA2E1777DA6}" sibTransId="{C4E0F3C4-F8D9-4FB3-B14A-9FF47F4B96B6}"/>
    <dgm:cxn modelId="{6E0741CC-1CA2-4E5A-A0DC-E6EDAED220E9}" type="presOf" srcId="{167AC199-F6BC-40CE-8701-22BB385323CE}" destId="{DF65D03F-8835-4839-9651-B6A635EFB5F5}" srcOrd="0" destOrd="0" presId="urn:microsoft.com/office/officeart/2005/8/layout/equation2"/>
    <dgm:cxn modelId="{6FDBB31E-E24C-4F0F-A11E-6A62E27958CE}" type="presParOf" srcId="{759C507B-6771-46BE-B2D8-88937F9D772A}" destId="{1D739C22-B2F3-4B68-9EE1-BD494E8AF5D7}" srcOrd="0" destOrd="0" presId="urn:microsoft.com/office/officeart/2005/8/layout/equation2"/>
    <dgm:cxn modelId="{3CCDEB19-A812-4B11-94F9-420C08BCF4F9}" type="presParOf" srcId="{1D739C22-B2F3-4B68-9EE1-BD494E8AF5D7}" destId="{3A220819-0ACB-4C99-9531-7CD11F25EA08}" srcOrd="0" destOrd="0" presId="urn:microsoft.com/office/officeart/2005/8/layout/equation2"/>
    <dgm:cxn modelId="{3B3E18CC-53CC-48A5-8A09-75552BE4E00B}" type="presParOf" srcId="{1D739C22-B2F3-4B68-9EE1-BD494E8AF5D7}" destId="{6F928656-BE3F-407F-B921-06EFAFB965EF}" srcOrd="1" destOrd="0" presId="urn:microsoft.com/office/officeart/2005/8/layout/equation2"/>
    <dgm:cxn modelId="{82C9FC79-797C-4A27-A529-3B92DFA1D380}" type="presParOf" srcId="{1D739C22-B2F3-4B68-9EE1-BD494E8AF5D7}" destId="{DF65D03F-8835-4839-9651-B6A635EFB5F5}" srcOrd="2" destOrd="0" presId="urn:microsoft.com/office/officeart/2005/8/layout/equation2"/>
    <dgm:cxn modelId="{DF265E2C-C5F8-496D-BF4D-C1010041311A}" type="presParOf" srcId="{1D739C22-B2F3-4B68-9EE1-BD494E8AF5D7}" destId="{D907F356-AB29-49B4-B04B-B78E0D0229F7}" srcOrd="3" destOrd="0" presId="urn:microsoft.com/office/officeart/2005/8/layout/equation2"/>
    <dgm:cxn modelId="{6A1010E1-46CD-4A01-954A-49F4845F9BA8}" type="presParOf" srcId="{1D739C22-B2F3-4B68-9EE1-BD494E8AF5D7}" destId="{2E7C0F60-5C33-4E1A-9081-C72C07E0DB77}" srcOrd="4" destOrd="0" presId="urn:microsoft.com/office/officeart/2005/8/layout/equation2"/>
    <dgm:cxn modelId="{24355EDB-1114-459B-9B21-DFD546EA168B}" type="presParOf" srcId="{759C507B-6771-46BE-B2D8-88937F9D772A}" destId="{799643B8-EC4C-4844-837A-127F5096AAEC}" srcOrd="1" destOrd="0" presId="urn:microsoft.com/office/officeart/2005/8/layout/equation2"/>
    <dgm:cxn modelId="{7A08D7AB-17A5-4FD8-BAE2-72D7B1215504}" type="presParOf" srcId="{799643B8-EC4C-4844-837A-127F5096AAEC}" destId="{5C51133D-ADD2-437F-BCE4-A3B1B1626F83}" srcOrd="0" destOrd="0" presId="urn:microsoft.com/office/officeart/2005/8/layout/equation2"/>
    <dgm:cxn modelId="{14834BEF-849E-4AE6-99BC-0983FCB5EBD1}" type="presParOf" srcId="{759C507B-6771-46BE-B2D8-88937F9D772A}" destId="{DCD04958-77A4-44A4-B603-62FB7DA1E8F8}"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F40099-1D24-4A9C-A60D-4E05D06861AB}" type="doc">
      <dgm:prSet loTypeId="urn:microsoft.com/office/officeart/2005/8/layout/equation2" loCatId="relationship" qsTypeId="urn:microsoft.com/office/officeart/2005/8/quickstyle/3d1" qsCatId="3D" csTypeId="urn:microsoft.com/office/officeart/2005/8/colors/colorful3" csCatId="colorful" phldr="1"/>
      <dgm:spPr/>
    </dgm:pt>
    <dgm:pt modelId="{BE272CA9-EA64-446A-AEC1-5F6587ECF335}">
      <dgm:prSet phldrT="[Text]" custT="1"/>
      <dgm:spPr>
        <a:solidFill>
          <a:schemeClr val="accent4">
            <a:lumMod val="60000"/>
            <a:lumOff val="40000"/>
          </a:schemeClr>
        </a:solidFill>
      </dgm:spPr>
      <dgm:t>
        <a:bodyPr/>
        <a:lstStyle/>
        <a:p>
          <a:r>
            <a:rPr lang="en-US" sz="1600" b="1" dirty="0"/>
            <a:t>Company</a:t>
          </a:r>
        </a:p>
        <a:p>
          <a:r>
            <a:rPr lang="en-US" sz="1600" b="1" dirty="0"/>
            <a:t> X</a:t>
          </a:r>
        </a:p>
      </dgm:t>
    </dgm:pt>
    <dgm:pt modelId="{604BF2BA-1932-4A21-ABD6-A76CF0BD5F78}" type="parTrans" cxnId="{1486C3A6-BBAB-480E-B71E-E1DD12DF0789}">
      <dgm:prSet/>
      <dgm:spPr/>
      <dgm:t>
        <a:bodyPr/>
        <a:lstStyle/>
        <a:p>
          <a:endParaRPr lang="en-US" b="1"/>
        </a:p>
      </dgm:t>
    </dgm:pt>
    <dgm:pt modelId="{AAD6E194-9F4B-4000-A64C-A736B460BB04}" type="sibTrans" cxnId="{1486C3A6-BBAB-480E-B71E-E1DD12DF0789}">
      <dgm:prSet/>
      <dgm:spPr/>
      <dgm:t>
        <a:bodyPr/>
        <a:lstStyle/>
        <a:p>
          <a:endParaRPr lang="en-US" b="1"/>
        </a:p>
      </dgm:t>
    </dgm:pt>
    <dgm:pt modelId="{FF8085CA-97FA-4233-8CE4-54D83ECCA8C6}">
      <dgm:prSet phldrT="[Text]"/>
      <dgm:spPr/>
      <dgm:t>
        <a:bodyPr/>
        <a:lstStyle/>
        <a:p>
          <a:r>
            <a:rPr lang="en-US" b="1" dirty="0"/>
            <a:t>Company</a:t>
          </a:r>
        </a:p>
        <a:p>
          <a:r>
            <a:rPr lang="en-US" b="1" dirty="0"/>
            <a:t>Y</a:t>
          </a:r>
        </a:p>
      </dgm:t>
    </dgm:pt>
    <dgm:pt modelId="{164A8325-744C-4BE5-B277-0F3F881173E4}" type="parTrans" cxnId="{6705D3F6-A575-4258-B806-CC718A80EE63}">
      <dgm:prSet/>
      <dgm:spPr/>
      <dgm:t>
        <a:bodyPr/>
        <a:lstStyle/>
        <a:p>
          <a:endParaRPr lang="en-US" b="1"/>
        </a:p>
      </dgm:t>
    </dgm:pt>
    <dgm:pt modelId="{F5AF82D4-E0C9-4B02-BD9A-709BDDFF6664}" type="sibTrans" cxnId="{6705D3F6-A575-4258-B806-CC718A80EE63}">
      <dgm:prSet/>
      <dgm:spPr/>
      <dgm:t>
        <a:bodyPr/>
        <a:lstStyle/>
        <a:p>
          <a:endParaRPr lang="en-US" b="1"/>
        </a:p>
      </dgm:t>
    </dgm:pt>
    <dgm:pt modelId="{B228251A-52B9-4ACD-942E-16E3032DC8C3}">
      <dgm:prSet phldrT="[Text]"/>
      <dgm:spPr/>
      <dgm:t>
        <a:bodyPr/>
        <a:lstStyle/>
        <a:p>
          <a:r>
            <a:rPr lang="en-US" b="1" dirty="0"/>
            <a:t>Company</a:t>
          </a:r>
        </a:p>
        <a:p>
          <a:r>
            <a:rPr lang="en-US" b="1" dirty="0"/>
            <a:t>X</a:t>
          </a:r>
        </a:p>
      </dgm:t>
    </dgm:pt>
    <dgm:pt modelId="{827B6DB1-1B5E-41BE-8F4D-B414B85426DD}" type="parTrans" cxnId="{92843B6E-2454-4F31-87BF-982D4C069506}">
      <dgm:prSet/>
      <dgm:spPr/>
      <dgm:t>
        <a:bodyPr/>
        <a:lstStyle/>
        <a:p>
          <a:endParaRPr lang="en-US" b="1"/>
        </a:p>
      </dgm:t>
    </dgm:pt>
    <dgm:pt modelId="{4B99DC24-5CF5-46CC-B2F2-CEDDC1E052C8}" type="sibTrans" cxnId="{92843B6E-2454-4F31-87BF-982D4C069506}">
      <dgm:prSet/>
      <dgm:spPr/>
      <dgm:t>
        <a:bodyPr/>
        <a:lstStyle/>
        <a:p>
          <a:endParaRPr lang="en-US" b="1"/>
        </a:p>
      </dgm:t>
    </dgm:pt>
    <dgm:pt modelId="{3BEAEF12-ACFB-46E4-BF6B-B7BE5119357C}" type="pres">
      <dgm:prSet presAssocID="{C1F40099-1D24-4A9C-A60D-4E05D06861AB}" presName="Name0" presStyleCnt="0">
        <dgm:presLayoutVars>
          <dgm:dir/>
          <dgm:resizeHandles val="exact"/>
        </dgm:presLayoutVars>
      </dgm:prSet>
      <dgm:spPr/>
    </dgm:pt>
    <dgm:pt modelId="{AD6C5672-9657-41A6-A199-5F1DAFE76716}" type="pres">
      <dgm:prSet presAssocID="{C1F40099-1D24-4A9C-A60D-4E05D06861AB}" presName="vNodes" presStyleCnt="0"/>
      <dgm:spPr/>
    </dgm:pt>
    <dgm:pt modelId="{2E752F53-F279-47DE-AE93-450B32D3207E}" type="pres">
      <dgm:prSet presAssocID="{BE272CA9-EA64-446A-AEC1-5F6587ECF335}" presName="node" presStyleLbl="node1" presStyleIdx="0" presStyleCnt="3" custScaleX="147778" custScaleY="147778">
        <dgm:presLayoutVars>
          <dgm:bulletEnabled val="1"/>
        </dgm:presLayoutVars>
      </dgm:prSet>
      <dgm:spPr/>
    </dgm:pt>
    <dgm:pt modelId="{71F9D90A-E627-45F6-8D63-CF7A6990BF1F}" type="pres">
      <dgm:prSet presAssocID="{AAD6E194-9F4B-4000-A64C-A736B460BB04}" presName="spacerT" presStyleCnt="0"/>
      <dgm:spPr/>
    </dgm:pt>
    <dgm:pt modelId="{95D32FF2-52FE-42D8-BDB2-8F486BE1ED51}" type="pres">
      <dgm:prSet presAssocID="{AAD6E194-9F4B-4000-A64C-A736B460BB04}" presName="sibTrans" presStyleLbl="sibTrans2D1" presStyleIdx="0" presStyleCnt="2"/>
      <dgm:spPr/>
    </dgm:pt>
    <dgm:pt modelId="{E96DB88A-5767-427C-A6C5-707DF7CDAD2C}" type="pres">
      <dgm:prSet presAssocID="{AAD6E194-9F4B-4000-A64C-A736B460BB04}" presName="spacerB" presStyleCnt="0"/>
      <dgm:spPr/>
    </dgm:pt>
    <dgm:pt modelId="{DC8F4440-D5A3-4A07-8DB6-1366B812C16E}" type="pres">
      <dgm:prSet presAssocID="{FF8085CA-97FA-4233-8CE4-54D83ECCA8C6}" presName="node" presStyleLbl="node1" presStyleIdx="1" presStyleCnt="3" custScaleX="108370" custScaleY="108370">
        <dgm:presLayoutVars>
          <dgm:bulletEnabled val="1"/>
        </dgm:presLayoutVars>
      </dgm:prSet>
      <dgm:spPr/>
    </dgm:pt>
    <dgm:pt modelId="{E4A96261-02F1-43C9-A649-40DFEB5DFEB6}" type="pres">
      <dgm:prSet presAssocID="{C1F40099-1D24-4A9C-A60D-4E05D06861AB}" presName="sibTransLast" presStyleLbl="sibTrans2D1" presStyleIdx="1" presStyleCnt="2"/>
      <dgm:spPr/>
    </dgm:pt>
    <dgm:pt modelId="{63F24D1E-C227-4A5F-8571-0B7144092280}" type="pres">
      <dgm:prSet presAssocID="{C1F40099-1D24-4A9C-A60D-4E05D06861AB}" presName="connectorText" presStyleLbl="sibTrans2D1" presStyleIdx="1" presStyleCnt="2"/>
      <dgm:spPr/>
    </dgm:pt>
    <dgm:pt modelId="{7D01E866-A58B-4DF2-B45A-2EE7436E224E}" type="pres">
      <dgm:prSet presAssocID="{C1F40099-1D24-4A9C-A60D-4E05D06861AB}" presName="lastNode" presStyleLbl="node1" presStyleIdx="2" presStyleCnt="3">
        <dgm:presLayoutVars>
          <dgm:bulletEnabled val="1"/>
        </dgm:presLayoutVars>
      </dgm:prSet>
      <dgm:spPr/>
    </dgm:pt>
  </dgm:ptLst>
  <dgm:cxnLst>
    <dgm:cxn modelId="{92843B6E-2454-4F31-87BF-982D4C069506}" srcId="{C1F40099-1D24-4A9C-A60D-4E05D06861AB}" destId="{B228251A-52B9-4ACD-942E-16E3032DC8C3}" srcOrd="2" destOrd="0" parTransId="{827B6DB1-1B5E-41BE-8F4D-B414B85426DD}" sibTransId="{4B99DC24-5CF5-46CC-B2F2-CEDDC1E052C8}"/>
    <dgm:cxn modelId="{ED001683-94ED-43B9-A20E-7E3A6BDE2546}" type="presOf" srcId="{C1F40099-1D24-4A9C-A60D-4E05D06861AB}" destId="{3BEAEF12-ACFB-46E4-BF6B-B7BE5119357C}" srcOrd="0" destOrd="0" presId="urn:microsoft.com/office/officeart/2005/8/layout/equation2"/>
    <dgm:cxn modelId="{593CD77E-49E3-4E89-ACD5-B7B54E4CC67B}" type="presOf" srcId="{FF8085CA-97FA-4233-8CE4-54D83ECCA8C6}" destId="{DC8F4440-D5A3-4A07-8DB6-1366B812C16E}" srcOrd="0" destOrd="0" presId="urn:microsoft.com/office/officeart/2005/8/layout/equation2"/>
    <dgm:cxn modelId="{1486C3A6-BBAB-480E-B71E-E1DD12DF0789}" srcId="{C1F40099-1D24-4A9C-A60D-4E05D06861AB}" destId="{BE272CA9-EA64-446A-AEC1-5F6587ECF335}" srcOrd="0" destOrd="0" parTransId="{604BF2BA-1932-4A21-ABD6-A76CF0BD5F78}" sibTransId="{AAD6E194-9F4B-4000-A64C-A736B460BB04}"/>
    <dgm:cxn modelId="{6705D3F6-A575-4258-B806-CC718A80EE63}" srcId="{C1F40099-1D24-4A9C-A60D-4E05D06861AB}" destId="{FF8085CA-97FA-4233-8CE4-54D83ECCA8C6}" srcOrd="1" destOrd="0" parTransId="{164A8325-744C-4BE5-B277-0F3F881173E4}" sibTransId="{F5AF82D4-E0C9-4B02-BD9A-709BDDFF6664}"/>
    <dgm:cxn modelId="{E9805456-5BDF-41A9-AC5D-428702ACF44E}" type="presOf" srcId="{BE272CA9-EA64-446A-AEC1-5F6587ECF335}" destId="{2E752F53-F279-47DE-AE93-450B32D3207E}" srcOrd="0" destOrd="0" presId="urn:microsoft.com/office/officeart/2005/8/layout/equation2"/>
    <dgm:cxn modelId="{6C4105CC-09DD-4A1C-96C1-6B620800CADA}" type="presOf" srcId="{AAD6E194-9F4B-4000-A64C-A736B460BB04}" destId="{95D32FF2-52FE-42D8-BDB2-8F486BE1ED51}" srcOrd="0" destOrd="0" presId="urn:microsoft.com/office/officeart/2005/8/layout/equation2"/>
    <dgm:cxn modelId="{2468CA76-4564-4A34-B9CE-D636EEB604AD}" type="presOf" srcId="{B228251A-52B9-4ACD-942E-16E3032DC8C3}" destId="{7D01E866-A58B-4DF2-B45A-2EE7436E224E}" srcOrd="0" destOrd="0" presId="urn:microsoft.com/office/officeart/2005/8/layout/equation2"/>
    <dgm:cxn modelId="{3706BBE7-7CE3-4594-A584-D2BFDC39BCDE}" type="presOf" srcId="{F5AF82D4-E0C9-4B02-BD9A-709BDDFF6664}" destId="{E4A96261-02F1-43C9-A649-40DFEB5DFEB6}" srcOrd="0" destOrd="0" presId="urn:microsoft.com/office/officeart/2005/8/layout/equation2"/>
    <dgm:cxn modelId="{F26D9296-6233-480E-BD5E-180416025B52}" type="presOf" srcId="{F5AF82D4-E0C9-4B02-BD9A-709BDDFF6664}" destId="{63F24D1E-C227-4A5F-8571-0B7144092280}" srcOrd="1" destOrd="0" presId="urn:microsoft.com/office/officeart/2005/8/layout/equation2"/>
    <dgm:cxn modelId="{2C8E8BBA-57D8-4E2C-9AD7-9FB4567DA4F3}" type="presParOf" srcId="{3BEAEF12-ACFB-46E4-BF6B-B7BE5119357C}" destId="{AD6C5672-9657-41A6-A199-5F1DAFE76716}" srcOrd="0" destOrd="0" presId="urn:microsoft.com/office/officeart/2005/8/layout/equation2"/>
    <dgm:cxn modelId="{82586DF6-4989-4CBF-9331-E991ACA65F12}" type="presParOf" srcId="{AD6C5672-9657-41A6-A199-5F1DAFE76716}" destId="{2E752F53-F279-47DE-AE93-450B32D3207E}" srcOrd="0" destOrd="0" presId="urn:microsoft.com/office/officeart/2005/8/layout/equation2"/>
    <dgm:cxn modelId="{390A8419-9E1C-4526-99B6-43E5D34D22DD}" type="presParOf" srcId="{AD6C5672-9657-41A6-A199-5F1DAFE76716}" destId="{71F9D90A-E627-45F6-8D63-CF7A6990BF1F}" srcOrd="1" destOrd="0" presId="urn:microsoft.com/office/officeart/2005/8/layout/equation2"/>
    <dgm:cxn modelId="{FC98E319-91A9-4505-9873-9B6027A88D6B}" type="presParOf" srcId="{AD6C5672-9657-41A6-A199-5F1DAFE76716}" destId="{95D32FF2-52FE-42D8-BDB2-8F486BE1ED51}" srcOrd="2" destOrd="0" presId="urn:microsoft.com/office/officeart/2005/8/layout/equation2"/>
    <dgm:cxn modelId="{C5255699-B2E6-4F7B-B814-789F1B74C211}" type="presParOf" srcId="{AD6C5672-9657-41A6-A199-5F1DAFE76716}" destId="{E96DB88A-5767-427C-A6C5-707DF7CDAD2C}" srcOrd="3" destOrd="0" presId="urn:microsoft.com/office/officeart/2005/8/layout/equation2"/>
    <dgm:cxn modelId="{1DAE09A1-B2D1-49D4-8A9E-F732FF10D8B9}" type="presParOf" srcId="{AD6C5672-9657-41A6-A199-5F1DAFE76716}" destId="{DC8F4440-D5A3-4A07-8DB6-1366B812C16E}" srcOrd="4" destOrd="0" presId="urn:microsoft.com/office/officeart/2005/8/layout/equation2"/>
    <dgm:cxn modelId="{F8670594-AE23-4E96-A7CB-43A747F27CEA}" type="presParOf" srcId="{3BEAEF12-ACFB-46E4-BF6B-B7BE5119357C}" destId="{E4A96261-02F1-43C9-A649-40DFEB5DFEB6}" srcOrd="1" destOrd="0" presId="urn:microsoft.com/office/officeart/2005/8/layout/equation2"/>
    <dgm:cxn modelId="{ED02CC87-DCEF-4D5A-8129-D1A1EC255324}" type="presParOf" srcId="{E4A96261-02F1-43C9-A649-40DFEB5DFEB6}" destId="{63F24D1E-C227-4A5F-8571-0B7144092280}" srcOrd="0" destOrd="0" presId="urn:microsoft.com/office/officeart/2005/8/layout/equation2"/>
    <dgm:cxn modelId="{5BBB71BF-8A70-45FB-99A8-EDA81575AB49}" type="presParOf" srcId="{3BEAEF12-ACFB-46E4-BF6B-B7BE5119357C}" destId="{7D01E866-A58B-4DF2-B45A-2EE7436E224E}" srcOrd="2" destOrd="0" presId="urn:microsoft.com/office/officeart/2005/8/layout/equati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220819-0ACB-4C99-9531-7CD11F25EA08}">
      <dsp:nvSpPr>
        <dsp:cNvPr id="0" name=""/>
        <dsp:cNvSpPr/>
      </dsp:nvSpPr>
      <dsp:spPr>
        <a:xfrm>
          <a:off x="1462" y="688811"/>
          <a:ext cx="1242351" cy="1105229"/>
        </a:xfrm>
        <a:prstGeom prst="ellipse">
          <a:avLst/>
        </a:prstGeom>
        <a:solidFill>
          <a:schemeClr val="accent3">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Company</a:t>
          </a:r>
        </a:p>
        <a:p>
          <a:pPr marL="0" lvl="0" indent="0" algn="ctr" defTabSz="666750">
            <a:lnSpc>
              <a:spcPct val="90000"/>
            </a:lnSpc>
            <a:spcBef>
              <a:spcPct val="0"/>
            </a:spcBef>
            <a:spcAft>
              <a:spcPct val="35000"/>
            </a:spcAft>
            <a:buNone/>
          </a:pPr>
          <a:r>
            <a:rPr lang="en-US" sz="1500" b="1" kern="1200" dirty="0"/>
            <a:t>A</a:t>
          </a:r>
        </a:p>
      </dsp:txBody>
      <dsp:txXfrm>
        <a:off x="183400" y="850668"/>
        <a:ext cx="878475" cy="781515"/>
      </dsp:txXfrm>
    </dsp:sp>
    <dsp:sp modelId="{DF65D03F-8835-4839-9651-B6A635EFB5F5}">
      <dsp:nvSpPr>
        <dsp:cNvPr id="0" name=""/>
        <dsp:cNvSpPr/>
      </dsp:nvSpPr>
      <dsp:spPr>
        <a:xfrm>
          <a:off x="333519" y="1874993"/>
          <a:ext cx="578236" cy="578236"/>
        </a:xfrm>
        <a:prstGeom prst="mathPlus">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b="1" kern="1200"/>
        </a:p>
      </dsp:txBody>
      <dsp:txXfrm>
        <a:off x="410164" y="2096110"/>
        <a:ext cx="424946" cy="136002"/>
      </dsp:txXfrm>
    </dsp:sp>
    <dsp:sp modelId="{2E7C0F60-5C33-4E1A-9081-C72C07E0DB77}">
      <dsp:nvSpPr>
        <dsp:cNvPr id="0" name=""/>
        <dsp:cNvSpPr/>
      </dsp:nvSpPr>
      <dsp:spPr>
        <a:xfrm>
          <a:off x="49246" y="2534183"/>
          <a:ext cx="1146782" cy="1146782"/>
        </a:xfrm>
        <a:prstGeom prst="ellips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Company</a:t>
          </a:r>
        </a:p>
        <a:p>
          <a:pPr marL="0" lvl="0" indent="0" algn="ctr" defTabSz="666750">
            <a:lnSpc>
              <a:spcPct val="90000"/>
            </a:lnSpc>
            <a:spcBef>
              <a:spcPct val="0"/>
            </a:spcBef>
            <a:spcAft>
              <a:spcPct val="35000"/>
            </a:spcAft>
            <a:buNone/>
          </a:pPr>
          <a:r>
            <a:rPr lang="en-US" sz="1500" b="1" kern="1200" dirty="0"/>
            <a:t>B</a:t>
          </a:r>
        </a:p>
      </dsp:txBody>
      <dsp:txXfrm>
        <a:off x="217188" y="2702125"/>
        <a:ext cx="810898" cy="810898"/>
      </dsp:txXfrm>
    </dsp:sp>
    <dsp:sp modelId="{799643B8-EC4C-4844-837A-127F5096AAEC}">
      <dsp:nvSpPr>
        <dsp:cNvPr id="0" name=""/>
        <dsp:cNvSpPr/>
      </dsp:nvSpPr>
      <dsp:spPr>
        <a:xfrm>
          <a:off x="1393357" y="1999454"/>
          <a:ext cx="317033" cy="370868"/>
        </a:xfrm>
        <a:prstGeom prst="rightArrow">
          <a:avLst>
            <a:gd name="adj1" fmla="val 60000"/>
            <a:gd name="adj2" fmla="val 5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b="1" kern="1200"/>
        </a:p>
      </dsp:txBody>
      <dsp:txXfrm>
        <a:off x="1393357" y="2073628"/>
        <a:ext cx="221923" cy="222520"/>
      </dsp:txXfrm>
    </dsp:sp>
    <dsp:sp modelId="{DCD04958-77A4-44A4-B603-62FB7DA1E8F8}">
      <dsp:nvSpPr>
        <dsp:cNvPr id="0" name=""/>
        <dsp:cNvSpPr/>
      </dsp:nvSpPr>
      <dsp:spPr>
        <a:xfrm>
          <a:off x="1841989" y="1229232"/>
          <a:ext cx="1828802" cy="1911311"/>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Company</a:t>
          </a:r>
        </a:p>
        <a:p>
          <a:pPr marL="0" lvl="0" indent="0" algn="ctr" defTabSz="1066800">
            <a:lnSpc>
              <a:spcPct val="90000"/>
            </a:lnSpc>
            <a:spcBef>
              <a:spcPct val="0"/>
            </a:spcBef>
            <a:spcAft>
              <a:spcPct val="35000"/>
            </a:spcAft>
            <a:buNone/>
          </a:pPr>
          <a:r>
            <a:rPr lang="en-US" sz="2400" b="1" kern="1200" dirty="0"/>
            <a:t>C</a:t>
          </a:r>
        </a:p>
      </dsp:txBody>
      <dsp:txXfrm>
        <a:off x="2109811" y="1509137"/>
        <a:ext cx="1293158" cy="13515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752F53-F279-47DE-AE93-450B32D3207E}">
      <dsp:nvSpPr>
        <dsp:cNvPr id="0" name=""/>
        <dsp:cNvSpPr/>
      </dsp:nvSpPr>
      <dsp:spPr>
        <a:xfrm>
          <a:off x="958" y="398046"/>
          <a:ext cx="1489536" cy="1489536"/>
        </a:xfrm>
        <a:prstGeom prst="ellipse">
          <a:avLst/>
        </a:prstGeom>
        <a:solidFill>
          <a:schemeClr val="accent4">
            <a:lumMod val="60000"/>
            <a:lumOff val="4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Company</a:t>
          </a:r>
        </a:p>
        <a:p>
          <a:pPr marL="0" lvl="0" indent="0" algn="ctr" defTabSz="711200">
            <a:lnSpc>
              <a:spcPct val="90000"/>
            </a:lnSpc>
            <a:spcBef>
              <a:spcPct val="0"/>
            </a:spcBef>
            <a:spcAft>
              <a:spcPct val="35000"/>
            </a:spcAft>
            <a:buNone/>
          </a:pPr>
          <a:r>
            <a:rPr lang="en-US" sz="1600" b="1" kern="1200" dirty="0"/>
            <a:t> X</a:t>
          </a:r>
        </a:p>
      </dsp:txBody>
      <dsp:txXfrm>
        <a:off x="219095" y="616183"/>
        <a:ext cx="1053262" cy="1053262"/>
      </dsp:txXfrm>
    </dsp:sp>
    <dsp:sp modelId="{95D32FF2-52FE-42D8-BDB2-8F486BE1ED51}">
      <dsp:nvSpPr>
        <dsp:cNvPr id="0" name=""/>
        <dsp:cNvSpPr/>
      </dsp:nvSpPr>
      <dsp:spPr>
        <a:xfrm>
          <a:off x="453419" y="1969428"/>
          <a:ext cx="584614" cy="584614"/>
        </a:xfrm>
        <a:prstGeom prst="mathPlus">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b="1" kern="1200"/>
        </a:p>
      </dsp:txBody>
      <dsp:txXfrm>
        <a:off x="530910" y="2192984"/>
        <a:ext cx="429632" cy="137502"/>
      </dsp:txXfrm>
    </dsp:sp>
    <dsp:sp modelId="{DC8F4440-D5A3-4A07-8DB6-1366B812C16E}">
      <dsp:nvSpPr>
        <dsp:cNvPr id="0" name=""/>
        <dsp:cNvSpPr/>
      </dsp:nvSpPr>
      <dsp:spPr>
        <a:xfrm>
          <a:off x="199565" y="2635888"/>
          <a:ext cx="1092321" cy="1092321"/>
        </a:xfrm>
        <a:prstGeom prst="ellipse">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Company</a:t>
          </a:r>
        </a:p>
        <a:p>
          <a:pPr marL="0" lvl="0" indent="0" algn="ctr" defTabSz="622300">
            <a:lnSpc>
              <a:spcPct val="90000"/>
            </a:lnSpc>
            <a:spcBef>
              <a:spcPct val="0"/>
            </a:spcBef>
            <a:spcAft>
              <a:spcPct val="35000"/>
            </a:spcAft>
            <a:buNone/>
          </a:pPr>
          <a:r>
            <a:rPr lang="en-US" sz="1400" b="1" kern="1200" dirty="0"/>
            <a:t>Y</a:t>
          </a:r>
        </a:p>
      </dsp:txBody>
      <dsp:txXfrm>
        <a:off x="359532" y="2795855"/>
        <a:ext cx="772387" cy="772387"/>
      </dsp:txXfrm>
    </dsp:sp>
    <dsp:sp modelId="{E4A96261-02F1-43C9-A649-40DFEB5DFEB6}">
      <dsp:nvSpPr>
        <dsp:cNvPr id="0" name=""/>
        <dsp:cNvSpPr/>
      </dsp:nvSpPr>
      <dsp:spPr>
        <a:xfrm>
          <a:off x="1641687" y="1875648"/>
          <a:ext cx="320529" cy="374959"/>
        </a:xfrm>
        <a:prstGeom prst="rightArrow">
          <a:avLst>
            <a:gd name="adj1" fmla="val 60000"/>
            <a:gd name="adj2" fmla="val 5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b="1" kern="1200"/>
        </a:p>
      </dsp:txBody>
      <dsp:txXfrm>
        <a:off x="1641687" y="1950640"/>
        <a:ext cx="224370" cy="224975"/>
      </dsp:txXfrm>
    </dsp:sp>
    <dsp:sp modelId="{7D01E866-A58B-4DF2-B45A-2EE7436E224E}">
      <dsp:nvSpPr>
        <dsp:cNvPr id="0" name=""/>
        <dsp:cNvSpPr/>
      </dsp:nvSpPr>
      <dsp:spPr>
        <a:xfrm>
          <a:off x="2095267" y="1055172"/>
          <a:ext cx="2015910" cy="2015910"/>
        </a:xfrm>
        <a:prstGeom prst="ellipse">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t>Company</a:t>
          </a:r>
        </a:p>
        <a:p>
          <a:pPr marL="0" lvl="0" indent="0" algn="ctr" defTabSz="1200150">
            <a:lnSpc>
              <a:spcPct val="90000"/>
            </a:lnSpc>
            <a:spcBef>
              <a:spcPct val="0"/>
            </a:spcBef>
            <a:spcAft>
              <a:spcPct val="35000"/>
            </a:spcAft>
            <a:buNone/>
          </a:pPr>
          <a:r>
            <a:rPr lang="en-US" sz="2700" b="1" kern="1200" dirty="0"/>
            <a:t>X</a:t>
          </a:r>
        </a:p>
      </dsp:txBody>
      <dsp:txXfrm>
        <a:off x="2390490" y="1350395"/>
        <a:ext cx="1425464" cy="1425464"/>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8AA848-197F-4022-8569-5C2B91347316}" type="datetimeFigureOut">
              <a:rPr lang="en-US" smtClean="0"/>
              <a:t>11/30/2016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E89F9-0940-49CE-AC41-F925C65578D3}" type="slidenum">
              <a:rPr lang="en-US" smtClean="0"/>
              <a:t>‹#›</a:t>
            </a:fld>
            <a:endParaRPr lang="en-US"/>
          </a:p>
        </p:txBody>
      </p:sp>
    </p:spTree>
    <p:extLst>
      <p:ext uri="{BB962C8B-B14F-4D97-AF65-F5344CB8AC3E}">
        <p14:creationId xmlns:p14="http://schemas.microsoft.com/office/powerpoint/2010/main" val="849040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LOS: Classify merger and acquisition (M&amp;A) activities based on forms of integration and types of mergers.</a:t>
            </a:r>
          </a:p>
          <a:p>
            <a:r>
              <a:rPr lang="en-US" sz="1400" dirty="0"/>
              <a:t>Pages 410–411</a:t>
            </a:r>
          </a:p>
          <a:p>
            <a:endParaRPr lang="en-US" sz="1400" dirty="0"/>
          </a:p>
          <a:p>
            <a:r>
              <a:rPr lang="en-US" sz="1400" dirty="0"/>
              <a:t>2. Mergers and Acquisitions Definitions</a:t>
            </a:r>
          </a:p>
          <a:p>
            <a:endParaRPr lang="en-US" dirty="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In a </a:t>
            </a:r>
            <a:r>
              <a:rPr lang="en-US" b="1" baseline="0" dirty="0"/>
              <a:t>consolidation</a:t>
            </a:r>
            <a:r>
              <a:rPr lang="en-US" baseline="0" dirty="0"/>
              <a:t>, both companies terminate their legal existence and a new company arises (Company C in the diagram).</a:t>
            </a:r>
          </a:p>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Example: U.S. Airways + AMR = American Airlines Group Inc.</a:t>
            </a:r>
          </a:p>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a:p>
            <a:pPr marL="171450" indent="-171450">
              <a:buFont typeface="Arial" pitchFamily="34" charset="0"/>
              <a:buChar char="•"/>
            </a:pPr>
            <a:r>
              <a:rPr lang="en-US" dirty="0"/>
              <a:t>In a </a:t>
            </a:r>
            <a:r>
              <a:rPr lang="en-US" b="1" dirty="0"/>
              <a:t>statutory merger</a:t>
            </a:r>
            <a:r>
              <a:rPr lang="en-US" dirty="0"/>
              <a:t>, often referred to as an acquisition, one</a:t>
            </a:r>
            <a:r>
              <a:rPr lang="en-US" baseline="0" dirty="0"/>
              <a:t> company ceases to exist. All of its assets and liabilities are subsumed in the acquiring party (Company X in diagram).</a:t>
            </a:r>
            <a:r>
              <a:rPr lang="en-US" dirty="0"/>
              <a:t> </a:t>
            </a:r>
          </a:p>
          <a:p>
            <a:pPr marL="628650" lvl="1" indent="-171450">
              <a:buFont typeface="Arial" pitchFamily="34" charset="0"/>
              <a:buChar char="•"/>
            </a:pPr>
            <a:r>
              <a:rPr lang="en-US" dirty="0"/>
              <a:t>Example: Kraft’s 2009 acquisition of Cadbury</a:t>
            </a:r>
          </a:p>
          <a:p>
            <a:pPr marL="171450" indent="-171450">
              <a:buFont typeface="Arial" pitchFamily="34" charset="0"/>
              <a:buChar char="•"/>
            </a:pPr>
            <a:endParaRPr lang="en-US" dirty="0"/>
          </a:p>
          <a:p>
            <a:pPr marL="171450" indent="-171450">
              <a:buFont typeface="Arial" pitchFamily="34" charset="0"/>
              <a:buChar char="•"/>
            </a:pPr>
            <a:r>
              <a:rPr lang="en-US" dirty="0"/>
              <a:t>In a </a:t>
            </a:r>
            <a:r>
              <a:rPr lang="en-US" b="1" dirty="0"/>
              <a:t>subsidiary merger,</a:t>
            </a:r>
            <a:r>
              <a:rPr lang="en-US" dirty="0"/>
              <a:t> the</a:t>
            </a:r>
            <a:r>
              <a:rPr lang="en-US" baseline="0" dirty="0"/>
              <a:t> acquired party becomes a subsidiary of the acquiring party (not diagrammed). </a:t>
            </a:r>
          </a:p>
          <a:p>
            <a:pPr marL="628650" lvl="1" indent="-171450">
              <a:buFont typeface="Arial" pitchFamily="34" charset="0"/>
              <a:buChar char="•"/>
            </a:pPr>
            <a:r>
              <a:rPr lang="en-US" baseline="0" dirty="0"/>
              <a:t>Example: Textron’s acquisition of Cessna Aircraft Company in 1989</a:t>
            </a:r>
          </a:p>
        </p:txBody>
      </p:sp>
      <p:sp>
        <p:nvSpPr>
          <p:cNvPr id="4" name="Slide Number Placeholder 3"/>
          <p:cNvSpPr>
            <a:spLocks noGrp="1"/>
          </p:cNvSpPr>
          <p:nvPr>
            <p:ph type="sldNum" sz="quarter" idx="10"/>
          </p:nvPr>
        </p:nvSpPr>
        <p:spPr/>
        <p:txBody>
          <a:bodyPr/>
          <a:lstStyle/>
          <a:p>
            <a:fld id="{9A4F8672-8174-4157-9CD7-BC591DEEF2E8}" type="slidenum">
              <a:rPr lang="en-US" smtClean="0"/>
              <a:t>4</a:t>
            </a:fld>
            <a:endParaRPr lang="en-US"/>
          </a:p>
        </p:txBody>
      </p:sp>
    </p:spTree>
    <p:extLst>
      <p:ext uri="{BB962C8B-B14F-4D97-AF65-F5344CB8AC3E}">
        <p14:creationId xmlns:p14="http://schemas.microsoft.com/office/powerpoint/2010/main" val="1516061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528FD18-193B-4210-8DAA-CFC854B51019}" type="datetimeFigureOut">
              <a:rPr lang="en-US" smtClean="0"/>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3526743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28FD18-193B-4210-8DAA-CFC854B51019}" type="datetimeFigureOut">
              <a:rPr lang="en-US" smtClean="0"/>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148692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28FD18-193B-4210-8DAA-CFC854B51019}" type="datetimeFigureOut">
              <a:rPr lang="en-US" smtClean="0"/>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3557235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508000" y="1447801"/>
            <a:ext cx="5588000" cy="4724399"/>
          </a:xfrm>
        </p:spPr>
        <p:txBody>
          <a:bodyPr rIns="182880">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096000" y="1447800"/>
            <a:ext cx="5588000" cy="4724400"/>
          </a:xfrm>
        </p:spPr>
        <p:txBody>
          <a:bodyPr rIns="182880">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r>
              <a:rPr lang="en-US" dirty="0"/>
              <a:t>Copyright © 2013 CFA Institute</a:t>
            </a:r>
            <a:endParaRPr dirty="0"/>
          </a:p>
        </p:txBody>
      </p:sp>
      <p:sp>
        <p:nvSpPr>
          <p:cNvPr id="7" name="Slide Number Placeholder 6"/>
          <p:cNvSpPr>
            <a:spLocks noGrp="1"/>
          </p:cNvSpPr>
          <p:nvPr>
            <p:ph type="sldNum" sz="quarter" idx="12"/>
          </p:nvPr>
        </p:nvSpPr>
        <p:spPr/>
        <p:txBody>
          <a:bodyPr/>
          <a:lstStyle/>
          <a:p>
            <a:fld id="{4E4A4924-7CC3-4BF6-9C5C-A8E770D15754}" type="slidenum">
              <a:rPr/>
              <a:t>‹#›</a:t>
            </a:fld>
            <a:endParaRPr/>
          </a:p>
        </p:txBody>
      </p:sp>
    </p:spTree>
    <p:extLst>
      <p:ext uri="{BB962C8B-B14F-4D97-AF65-F5344CB8AC3E}">
        <p14:creationId xmlns:p14="http://schemas.microsoft.com/office/powerpoint/2010/main" val="4163680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28FD18-193B-4210-8DAA-CFC854B51019}" type="datetimeFigureOut">
              <a:rPr lang="en-US" smtClean="0"/>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2359846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28FD18-193B-4210-8DAA-CFC854B51019}" type="datetimeFigureOut">
              <a:rPr lang="en-US" smtClean="0"/>
              <a:t>11/30/2016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2042440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28FD18-193B-4210-8DAA-CFC854B51019}" type="datetimeFigureOut">
              <a:rPr lang="en-US" smtClean="0"/>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112970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28FD18-193B-4210-8DAA-CFC854B51019}" type="datetimeFigureOut">
              <a:rPr lang="en-US" smtClean="0"/>
              <a:t>11/30/2016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208471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28FD18-193B-4210-8DAA-CFC854B51019}" type="datetimeFigureOut">
              <a:rPr lang="en-US" smtClean="0"/>
              <a:t>11/30/2016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1284264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8FD18-193B-4210-8DAA-CFC854B51019}" type="datetimeFigureOut">
              <a:rPr lang="en-US" smtClean="0"/>
              <a:t>11/30/2016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2874823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28FD18-193B-4210-8DAA-CFC854B51019}" type="datetimeFigureOut">
              <a:rPr lang="en-US" smtClean="0"/>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146584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28FD18-193B-4210-8DAA-CFC854B51019}" type="datetimeFigureOut">
              <a:rPr lang="en-US" smtClean="0"/>
              <a:t>11/30/2016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506527-2829-4E34-8274-0C3956C6B14B}" type="slidenum">
              <a:rPr lang="en-US" smtClean="0"/>
              <a:t>‹#›</a:t>
            </a:fld>
            <a:endParaRPr lang="en-US"/>
          </a:p>
        </p:txBody>
      </p:sp>
    </p:spTree>
    <p:extLst>
      <p:ext uri="{BB962C8B-B14F-4D97-AF65-F5344CB8AC3E}">
        <p14:creationId xmlns:p14="http://schemas.microsoft.com/office/powerpoint/2010/main" val="154660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8FD18-193B-4210-8DAA-CFC854B51019}" type="datetimeFigureOut">
              <a:rPr lang="en-US" smtClean="0"/>
              <a:t>11/30/2016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506527-2829-4E34-8274-0C3956C6B14B}" type="slidenum">
              <a:rPr lang="en-US" smtClean="0"/>
              <a:t>‹#›</a:t>
            </a:fld>
            <a:endParaRPr lang="en-US"/>
          </a:p>
        </p:txBody>
      </p:sp>
    </p:spTree>
    <p:extLst>
      <p:ext uri="{BB962C8B-B14F-4D97-AF65-F5344CB8AC3E}">
        <p14:creationId xmlns:p14="http://schemas.microsoft.com/office/powerpoint/2010/main" val="328867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4836" y="2161309"/>
            <a:ext cx="9033164" cy="3096491"/>
          </a:xfrm>
        </p:spPr>
        <p:txBody>
          <a:bodyPr/>
          <a:lstStyle/>
          <a:p>
            <a:r>
              <a:rPr lang="en-US" altLang="en-US" sz="4800" b="1" dirty="0">
                <a:latin typeface="Times New Roman" panose="02020603050405020304" pitchFamily="18" charset="0"/>
                <a:cs typeface="Times New Roman" panose="02020603050405020304" pitchFamily="18" charset="0"/>
              </a:rPr>
              <a:t>CHAPTER 05 (A) - CORPORATE STRATEGY</a:t>
            </a:r>
          </a:p>
          <a:p>
            <a:r>
              <a:rPr lang="en-US" sz="4800" b="1" dirty="0">
                <a:latin typeface="Times New Roman" panose="02020603050405020304" pitchFamily="18" charset="0"/>
                <a:cs typeface="Times New Roman" panose="02020603050405020304" pitchFamily="18" charset="0"/>
              </a:rPr>
              <a:t>Growth Strategy </a:t>
            </a:r>
          </a:p>
          <a:p>
            <a:endParaRPr lang="en-US" altLang="en-US" sz="48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72948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0545"/>
            <a:ext cx="10515600" cy="5276418"/>
          </a:xfrm>
        </p:spPr>
        <p:txBody>
          <a:bodyPr>
            <a:normAutofit/>
          </a:bodyPr>
          <a:lstStyle/>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r>
              <a:rPr lang="en-US" altLang="en-US" sz="6600" dirty="0">
                <a:latin typeface="Times New Roman" panose="02020603050405020304" pitchFamily="18" charset="0"/>
                <a:cs typeface="Times New Roman" panose="02020603050405020304" pitchFamily="18" charset="0"/>
              </a:rPr>
              <a:t>Concentration Strategy</a:t>
            </a:r>
          </a:p>
        </p:txBody>
      </p:sp>
    </p:spTree>
    <p:extLst>
      <p:ext uri="{BB962C8B-B14F-4D97-AF65-F5344CB8AC3E}">
        <p14:creationId xmlns:p14="http://schemas.microsoft.com/office/powerpoint/2010/main" val="424687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altLang="en-US" dirty="0"/>
            </a:br>
            <a:br>
              <a:rPr lang="en-US" altLang="en-US" dirty="0"/>
            </a:br>
            <a:r>
              <a:rPr lang="en-US" altLang="en-US" b="1" dirty="0">
                <a:latin typeface="Times New Roman" panose="02020603050405020304" pitchFamily="18" charset="0"/>
                <a:cs typeface="Times New Roman" panose="02020603050405020304" pitchFamily="18" charset="0"/>
              </a:rPr>
              <a:t>Concentration Strategy </a:t>
            </a:r>
            <a:br>
              <a:rPr lang="en-US" altLang="en-US" dirty="0"/>
            </a:br>
            <a:br>
              <a:rPr lang="en-US" altLang="en-US" dirty="0"/>
            </a:br>
            <a:endParaRPr lang="en-US" dirty="0"/>
          </a:p>
        </p:txBody>
      </p:sp>
      <p:sp>
        <p:nvSpPr>
          <p:cNvPr id="3" name="Content Placeholder 2"/>
          <p:cNvSpPr>
            <a:spLocks noGrp="1"/>
          </p:cNvSpPr>
          <p:nvPr>
            <p:ph idx="1"/>
          </p:nvPr>
        </p:nvSpPr>
        <p:spPr/>
        <p:txBody>
          <a:bodyPr>
            <a:normAutofit/>
          </a:bodyPr>
          <a:lstStyle/>
          <a:p>
            <a:pPr algn="just"/>
            <a:r>
              <a:rPr lang="en-US" sz="3200" dirty="0">
                <a:latin typeface="Times New Roman" panose="02020603050405020304" pitchFamily="18" charset="0"/>
                <a:cs typeface="Times New Roman" panose="02020603050405020304" pitchFamily="18" charset="0"/>
              </a:rPr>
              <a:t>These strategies involve trying to compete successfully within only a single industry. McDonald’s, Starbucks, and Subway are three firms that have relied heavily on concentration strategies to become dominant players. Within concentration strategies, there are three sub-strategies: (1) market penetration, (2) market development, and (3) product development  Interestingly, a firm can use one, two, or aspects of all three strategies in its efforts to excel within an industry.</a:t>
            </a:r>
          </a:p>
        </p:txBody>
      </p:sp>
    </p:spTree>
    <p:extLst>
      <p:ext uri="{BB962C8B-B14F-4D97-AF65-F5344CB8AC3E}">
        <p14:creationId xmlns:p14="http://schemas.microsoft.com/office/powerpoint/2010/main" val="238510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Concentration Strategy</a:t>
            </a:r>
            <a:endParaRPr lang="en-US" dirty="0"/>
          </a:p>
        </p:txBody>
      </p:sp>
      <p:sp>
        <p:nvSpPr>
          <p:cNvPr id="3" name="Content Placeholder 2"/>
          <p:cNvSpPr>
            <a:spLocks noGrp="1"/>
          </p:cNvSpPr>
          <p:nvPr>
            <p:ph idx="1"/>
          </p:nvPr>
        </p:nvSpPr>
        <p:spPr/>
        <p:txBody>
          <a:bodyPr/>
          <a:lstStyle/>
          <a:p>
            <a:pPr algn="just"/>
            <a:r>
              <a:rPr lang="en-US" b="1" dirty="0">
                <a:latin typeface="Times New Roman" panose="02020603050405020304" pitchFamily="18" charset="0"/>
                <a:cs typeface="Times New Roman" panose="02020603050405020304" pitchFamily="18" charset="0"/>
              </a:rPr>
              <a:t>Market penetration</a:t>
            </a:r>
            <a:r>
              <a:rPr lang="en-US" b="1" baseline="30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involves trying to gain additional share of a firm’s existing markets using existing products. Often firms will rely on advertising to attract new customers within existing markets.</a:t>
            </a:r>
          </a:p>
          <a:p>
            <a:pPr algn="just"/>
            <a:r>
              <a:rPr lang="en-US" b="1" dirty="0">
                <a:latin typeface="Times New Roman" panose="02020603050405020304" pitchFamily="18" charset="0"/>
                <a:cs typeface="Times New Roman" panose="02020603050405020304" pitchFamily="18" charset="0"/>
              </a:rPr>
              <a:t>Market development</a:t>
            </a:r>
            <a:r>
              <a:rPr lang="en-US" b="1" baseline="30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involves taking existing products and trying to sell them within new markets. One way to reach a new market is to enter a new retail channel. </a:t>
            </a:r>
          </a:p>
          <a:p>
            <a:pPr algn="just"/>
            <a:r>
              <a:rPr lang="en-US" b="1" dirty="0">
                <a:latin typeface="Times New Roman" panose="02020603050405020304" pitchFamily="18" charset="0"/>
                <a:cs typeface="Times New Roman" panose="02020603050405020304" pitchFamily="18" charset="0"/>
              </a:rPr>
              <a:t>Product development</a:t>
            </a:r>
            <a:r>
              <a:rPr lang="en-US" b="1" baseline="30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involves creating new products to serve existing markets. In the 1940s, for example, Disney expanded its offerings within the film business by going beyond cartoons and creating movies featuring real actors.</a:t>
            </a:r>
          </a:p>
        </p:txBody>
      </p:sp>
    </p:spTree>
    <p:extLst>
      <p:ext uri="{BB962C8B-B14F-4D97-AF65-F5344CB8AC3E}">
        <p14:creationId xmlns:p14="http://schemas.microsoft.com/office/powerpoint/2010/main" val="912774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0545"/>
            <a:ext cx="10515600" cy="5276418"/>
          </a:xfrm>
        </p:spPr>
        <p:txBody>
          <a:bodyPr>
            <a:normAutofit/>
          </a:bodyPr>
          <a:lstStyle/>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r>
              <a:rPr lang="en-US" altLang="en-US" sz="6600" b="1" dirty="0">
                <a:latin typeface="Times New Roman" panose="02020603050405020304" pitchFamily="18" charset="0"/>
                <a:cs typeface="Times New Roman" panose="02020603050405020304" pitchFamily="18" charset="0"/>
              </a:rPr>
              <a:t>Diversification Strategy</a:t>
            </a:r>
            <a:endParaRPr lang="en-US" altLang="en-US"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4312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Diversification Strategy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r>
              <a:rPr lang="en-US" sz="3600" b="1" dirty="0">
                <a:latin typeface="Times New Roman" panose="02020603050405020304" pitchFamily="18" charset="0"/>
                <a:cs typeface="Times New Roman" panose="02020603050405020304" pitchFamily="18" charset="0"/>
              </a:rPr>
              <a:t>Diversification</a:t>
            </a:r>
            <a:r>
              <a:rPr lang="en-US" sz="3600" dirty="0">
                <a:latin typeface="Times New Roman" panose="02020603050405020304" pitchFamily="18" charset="0"/>
                <a:cs typeface="Times New Roman" panose="02020603050405020304" pitchFamily="18" charset="0"/>
              </a:rPr>
              <a:t> is a corporate strategy to enter into a new market or industry which the business is not currently in, whilst also creating a new product for that new market. This is most risky section of the Ansoff Matrix, as the business has no experience in the new market and does not know if the product is going to be successful.</a:t>
            </a:r>
          </a:p>
        </p:txBody>
      </p:sp>
    </p:spTree>
    <p:extLst>
      <p:ext uri="{BB962C8B-B14F-4D97-AF65-F5344CB8AC3E}">
        <p14:creationId xmlns:p14="http://schemas.microsoft.com/office/powerpoint/2010/main" val="1670660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Ansoff Matri</a:t>
            </a:r>
            <a:r>
              <a:rPr lang="en-US" dirty="0">
                <a:latin typeface="Times New Roman" panose="02020603050405020304" pitchFamily="18" charset="0"/>
                <a:cs typeface="Times New Roman" panose="02020603050405020304" pitchFamily="18" charset="0"/>
              </a:rPr>
              <a:t>x</a:t>
            </a:r>
            <a:endParaRPr lang="en-US" dirty="0"/>
          </a:p>
        </p:txBody>
      </p:sp>
      <p:sp>
        <p:nvSpPr>
          <p:cNvPr id="3" name="Content Placeholder 2"/>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Ansoff pointed out that a diversification strategy stands apart from the other three strategies. The first three strategies are usually pursued with the same technical, financial, and merchandising resources used for the original product line, whereas diversification usually requires a company to acquire new skills, new techniques and new facilities.</a:t>
            </a:r>
          </a:p>
        </p:txBody>
      </p:sp>
      <p:pic>
        <p:nvPicPr>
          <p:cNvPr id="2050" name="Picture 2" descr="Ansoff diversific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2473" y="3791003"/>
            <a:ext cx="5942115" cy="2520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2921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Diversification Strategy</a:t>
            </a:r>
            <a:endParaRPr lang="en-US" dirty="0"/>
          </a:p>
        </p:txBody>
      </p:sp>
      <p:sp>
        <p:nvSpPr>
          <p:cNvPr id="3" name="Content Placeholder 2"/>
          <p:cNvSpPr>
            <a:spLocks noGrp="1"/>
          </p:cNvSpPr>
          <p:nvPr>
            <p:ph idx="1"/>
          </p:nvPr>
        </p:nvSpPr>
        <p:spPr/>
        <p:txBody>
          <a:bodyPr>
            <a:normAutofit fontScale="55000" lnSpcReduction="20000"/>
          </a:bodyPr>
          <a:lstStyle/>
          <a:p>
            <a:pPr algn="just"/>
            <a:r>
              <a:rPr lang="en-US" sz="5800" dirty="0">
                <a:latin typeface="Times New Roman" panose="02020603050405020304" pitchFamily="18" charset="0"/>
                <a:cs typeface="Times New Roman" panose="02020603050405020304" pitchFamily="18" charset="0"/>
              </a:rPr>
              <a:t>There are three types of diversification: </a:t>
            </a:r>
            <a:r>
              <a:rPr lang="en-US" sz="5800" b="1" dirty="0">
                <a:latin typeface="Times New Roman" panose="02020603050405020304" pitchFamily="18" charset="0"/>
                <a:cs typeface="Times New Roman" panose="02020603050405020304" pitchFamily="18" charset="0"/>
              </a:rPr>
              <a:t>concentric, horizontal, and conglomerate.</a:t>
            </a:r>
          </a:p>
          <a:p>
            <a:pPr marL="0" indent="0" algn="just">
              <a:buNone/>
            </a:pPr>
            <a:endParaRPr lang="en-US" sz="3500" dirty="0">
              <a:latin typeface="Times New Roman" panose="02020603050405020304" pitchFamily="18" charset="0"/>
              <a:cs typeface="Times New Roman" panose="02020603050405020304" pitchFamily="18" charset="0"/>
            </a:endParaRPr>
          </a:p>
          <a:p>
            <a:pPr algn="just"/>
            <a:r>
              <a:rPr lang="en-US" sz="5100" b="1" dirty="0">
                <a:latin typeface="Times New Roman" panose="02020603050405020304" pitchFamily="18" charset="0"/>
                <a:cs typeface="Times New Roman" panose="02020603050405020304" pitchFamily="18" charset="0"/>
              </a:rPr>
              <a:t>Concentric Diversification: </a:t>
            </a:r>
            <a:r>
              <a:rPr lang="en-US" sz="5100" dirty="0">
                <a:latin typeface="Times New Roman" panose="02020603050405020304" pitchFamily="18" charset="0"/>
                <a:cs typeface="Times New Roman" panose="02020603050405020304" pitchFamily="18" charset="0"/>
              </a:rPr>
              <a:t>This means that there is a technological similarity between the industries, which means that the firm is able to leverage its technical know-how to gain some advantage. For example, a company that manufactures industrial adhesives might decide to diversify into adhesives to be sold via retailers. The technology would be the same but the marketing effort would need to change. It also seems to increase its market share to launch a new product that helps the particular company to earn profit.</a:t>
            </a:r>
          </a:p>
          <a:p>
            <a:pPr marL="0" indent="0">
              <a:buNone/>
            </a:pPr>
            <a:br>
              <a:rPr lang="en-US" sz="5100" dirty="0">
                <a:latin typeface="Times New Roman" panose="02020603050405020304" pitchFamily="18" charset="0"/>
                <a:cs typeface="Times New Roman" panose="02020603050405020304" pitchFamily="18" charset="0"/>
              </a:rPr>
            </a:br>
            <a:endParaRPr lang="en-US" sz="5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371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Diversification Strategy</a:t>
            </a:r>
            <a:endParaRPr lang="en-US" dirty="0"/>
          </a:p>
        </p:txBody>
      </p:sp>
      <p:sp>
        <p:nvSpPr>
          <p:cNvPr id="3" name="Content Placeholder 2"/>
          <p:cNvSpPr>
            <a:spLocks noGrp="1"/>
          </p:cNvSpPr>
          <p:nvPr>
            <p:ph idx="1"/>
          </p:nvPr>
        </p:nvSpPr>
        <p:spPr/>
        <p:txBody>
          <a:bodyPr>
            <a:normAutofit/>
          </a:bodyPr>
          <a:lstStyle/>
          <a:p>
            <a:pPr algn="just"/>
            <a:r>
              <a:rPr lang="en-US" sz="3200" b="1" dirty="0">
                <a:latin typeface="Times New Roman" panose="02020603050405020304" pitchFamily="18" charset="0"/>
                <a:cs typeface="Times New Roman" panose="02020603050405020304" pitchFamily="18" charset="0"/>
              </a:rPr>
              <a:t>Horizontal Diversification: </a:t>
            </a:r>
            <a:r>
              <a:rPr lang="en-US" sz="3200" dirty="0">
                <a:latin typeface="Times New Roman" panose="02020603050405020304" pitchFamily="18" charset="0"/>
                <a:cs typeface="Times New Roman" panose="02020603050405020304" pitchFamily="18" charset="0"/>
              </a:rPr>
              <a:t>The company adds new products or services that are often technologically or commercially unrelated to current products but that may appeal to current customers. This strategy tends to increase the firm's dependence on certain market segments. For example, a company that was making notebooks earlier may also enter the pen market with its new product.</a:t>
            </a:r>
          </a:p>
        </p:txBody>
      </p:sp>
    </p:spTree>
    <p:extLst>
      <p:ext uri="{BB962C8B-B14F-4D97-AF65-F5344CB8AC3E}">
        <p14:creationId xmlns:p14="http://schemas.microsoft.com/office/powerpoint/2010/main" val="1296152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418" y="392835"/>
            <a:ext cx="10515600" cy="1325563"/>
          </a:xfrm>
        </p:spPr>
        <p:txBody>
          <a:bodyPr/>
          <a:lstStyle/>
          <a:p>
            <a:r>
              <a:rPr lang="en-US" altLang="en-US" b="1" dirty="0">
                <a:latin typeface="Times New Roman" panose="02020603050405020304" pitchFamily="18" charset="0"/>
                <a:cs typeface="Times New Roman" panose="02020603050405020304" pitchFamily="18" charset="0"/>
              </a:rPr>
              <a:t>Diversification Strategy</a:t>
            </a:r>
            <a:endParaRPr lang="en-US" dirty="0"/>
          </a:p>
        </p:txBody>
      </p:sp>
      <p:sp>
        <p:nvSpPr>
          <p:cNvPr id="3" name="Content Placeholder 2"/>
          <p:cNvSpPr>
            <a:spLocks noGrp="1"/>
          </p:cNvSpPr>
          <p:nvPr>
            <p:ph idx="1"/>
          </p:nvPr>
        </p:nvSpPr>
        <p:spPr/>
        <p:txBody>
          <a:bodyPr>
            <a:normAutofit/>
          </a:bodyPr>
          <a:lstStyle/>
          <a:p>
            <a:pPr algn="just"/>
            <a:r>
              <a:rPr lang="en-US" sz="3600" b="1" dirty="0">
                <a:latin typeface="Times New Roman" panose="02020603050405020304" pitchFamily="18" charset="0"/>
                <a:cs typeface="Times New Roman" panose="02020603050405020304" pitchFamily="18" charset="0"/>
              </a:rPr>
              <a:t>Conglomerate Diversification : </a:t>
            </a:r>
            <a:r>
              <a:rPr lang="en-US" sz="3600" dirty="0">
                <a:latin typeface="Times New Roman" panose="02020603050405020304" pitchFamily="18" charset="0"/>
                <a:cs typeface="Times New Roman" panose="02020603050405020304" pitchFamily="18" charset="0"/>
              </a:rPr>
              <a:t>A </a:t>
            </a:r>
            <a:r>
              <a:rPr lang="en-US" sz="3600" b="1" dirty="0">
                <a:latin typeface="Times New Roman" panose="02020603050405020304" pitchFamily="18" charset="0"/>
                <a:cs typeface="Times New Roman" panose="02020603050405020304" pitchFamily="18" charset="0"/>
              </a:rPr>
              <a:t>conglomerate</a:t>
            </a:r>
            <a:r>
              <a:rPr lang="en-US" sz="3600" dirty="0">
                <a:latin typeface="Times New Roman" panose="02020603050405020304" pitchFamily="18" charset="0"/>
                <a:cs typeface="Times New Roman" panose="02020603050405020304" pitchFamily="18" charset="0"/>
              </a:rPr>
              <a:t> is the combination of two or more corporations engaged in entirely different businesses that fall under one corporate group, usually involving a parent company  and many subsidiaries. Often, a conglomerate is a </a:t>
            </a:r>
            <a:r>
              <a:rPr lang="en-US" sz="3600" b="1" dirty="0">
                <a:latin typeface="Times New Roman" panose="02020603050405020304" pitchFamily="18" charset="0"/>
                <a:cs typeface="Times New Roman" panose="02020603050405020304" pitchFamily="18" charset="0"/>
              </a:rPr>
              <a:t>multi-industry company</a:t>
            </a:r>
            <a:r>
              <a:rPr lang="en-US" sz="3600" dirty="0">
                <a:latin typeface="Times New Roman" panose="02020603050405020304" pitchFamily="18" charset="0"/>
                <a:cs typeface="Times New Roman" panose="02020603050405020304" pitchFamily="18" charset="0"/>
              </a:rPr>
              <a:t>. Conglomerates are often large and multinational.</a:t>
            </a:r>
          </a:p>
        </p:txBody>
      </p:sp>
    </p:spTree>
    <p:extLst>
      <p:ext uri="{BB962C8B-B14F-4D97-AF65-F5344CB8AC3E}">
        <p14:creationId xmlns:p14="http://schemas.microsoft.com/office/powerpoint/2010/main" val="215587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Diversification Drivers</a:t>
            </a:r>
            <a:endParaRPr lang="en-US" dirty="0"/>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Value Creating Drivers</a:t>
            </a:r>
          </a:p>
          <a:p>
            <a:pPr marL="0" indent="0">
              <a:buNone/>
            </a:pPr>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Exploiting economies of scope</a:t>
            </a:r>
          </a:p>
          <a:p>
            <a:r>
              <a:rPr lang="en-US" dirty="0">
                <a:latin typeface="Times New Roman" panose="02020603050405020304" pitchFamily="18" charset="0"/>
                <a:cs typeface="Times New Roman" panose="02020603050405020304" pitchFamily="18" charset="0"/>
              </a:rPr>
              <a:t>Stretching corporate management competencies (Dominant Logics)</a:t>
            </a:r>
          </a:p>
          <a:p>
            <a:r>
              <a:rPr lang="en-US" dirty="0">
                <a:latin typeface="Times New Roman" panose="02020603050405020304" pitchFamily="18" charset="0"/>
                <a:cs typeface="Times New Roman" panose="02020603050405020304" pitchFamily="18" charset="0"/>
              </a:rPr>
              <a:t>Exploiting superior internal process</a:t>
            </a:r>
          </a:p>
          <a:p>
            <a:r>
              <a:rPr lang="en-US" dirty="0">
                <a:latin typeface="Times New Roman" panose="02020603050405020304" pitchFamily="18" charset="0"/>
                <a:cs typeface="Times New Roman" panose="02020603050405020304" pitchFamily="18" charset="0"/>
              </a:rPr>
              <a:t>Increasing market power</a:t>
            </a:r>
          </a:p>
          <a:p>
            <a:pPr marL="0" indent="0">
              <a:buNone/>
            </a:pPr>
            <a:endParaRPr lang="en-US" dirty="0"/>
          </a:p>
        </p:txBody>
      </p:sp>
    </p:spTree>
    <p:extLst>
      <p:ext uri="{BB962C8B-B14F-4D97-AF65-F5344CB8AC3E}">
        <p14:creationId xmlns:p14="http://schemas.microsoft.com/office/powerpoint/2010/main" val="795326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0545"/>
            <a:ext cx="10515600" cy="5276418"/>
          </a:xfrm>
        </p:spPr>
        <p:txBody>
          <a:bodyPr>
            <a:normAutofit/>
          </a:bodyPr>
          <a:lstStyle/>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r>
              <a:rPr lang="en-US" sz="6600" dirty="0">
                <a:latin typeface="Times New Roman" panose="02020603050405020304" pitchFamily="18" charset="0"/>
                <a:cs typeface="Times New Roman" panose="02020603050405020304" pitchFamily="18" charset="0"/>
              </a:rPr>
              <a:t>Mergers and Acquisitions (M&amp;A)</a:t>
            </a:r>
            <a:endParaRPr lang="en-US" sz="6600" dirty="0"/>
          </a:p>
        </p:txBody>
      </p:sp>
    </p:spTree>
    <p:extLst>
      <p:ext uri="{BB962C8B-B14F-4D97-AF65-F5344CB8AC3E}">
        <p14:creationId xmlns:p14="http://schemas.microsoft.com/office/powerpoint/2010/main" val="1364439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Diversification Drivers</a:t>
            </a:r>
            <a:endParaRPr lang="en-US" dirty="0"/>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Value Destroying Drivers</a:t>
            </a:r>
          </a:p>
          <a:p>
            <a:pPr marL="0" indent="0">
              <a:buNone/>
            </a:pPr>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Responding to market decline</a:t>
            </a:r>
          </a:p>
          <a:p>
            <a:r>
              <a:rPr lang="en-US" dirty="0">
                <a:latin typeface="Times New Roman" panose="02020603050405020304" pitchFamily="18" charset="0"/>
                <a:cs typeface="Times New Roman" panose="02020603050405020304" pitchFamily="18" charset="0"/>
              </a:rPr>
              <a:t>Spreading risk</a:t>
            </a:r>
          </a:p>
          <a:p>
            <a:r>
              <a:rPr lang="en-US" dirty="0">
                <a:latin typeface="Times New Roman" panose="02020603050405020304" pitchFamily="18" charset="0"/>
                <a:cs typeface="Times New Roman" panose="02020603050405020304" pitchFamily="18" charset="0"/>
              </a:rPr>
              <a:t>Managerial ambition</a:t>
            </a:r>
          </a:p>
          <a:p>
            <a:endParaRPr lang="en-US" dirty="0"/>
          </a:p>
        </p:txBody>
      </p:sp>
    </p:spTree>
    <p:extLst>
      <p:ext uri="{BB962C8B-B14F-4D97-AF65-F5344CB8AC3E}">
        <p14:creationId xmlns:p14="http://schemas.microsoft.com/office/powerpoint/2010/main" val="4288642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6473"/>
            <a:ext cx="10515600" cy="5650490"/>
          </a:xfrm>
        </p:spPr>
        <p:txBody>
          <a:bodyPr>
            <a:normAutofit/>
          </a:bodyPr>
          <a:lstStyle/>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r>
              <a:rPr lang="en-US" sz="6600">
                <a:latin typeface="Times New Roman" panose="02020603050405020304" pitchFamily="18" charset="0"/>
                <a:cs typeface="Times New Roman" panose="02020603050405020304" pitchFamily="18" charset="0"/>
              </a:rPr>
              <a:t>Thank </a:t>
            </a:r>
            <a:r>
              <a:rPr lang="en-US" sz="6600" dirty="0">
                <a:latin typeface="Times New Roman" panose="02020603050405020304" pitchFamily="18" charset="0"/>
                <a:cs typeface="Times New Roman" panose="02020603050405020304" pitchFamily="18" charset="0"/>
              </a:rPr>
              <a:t>you</a:t>
            </a:r>
          </a:p>
        </p:txBody>
      </p:sp>
    </p:spTree>
    <p:extLst>
      <p:ext uri="{BB962C8B-B14F-4D97-AF65-F5344CB8AC3E}">
        <p14:creationId xmlns:p14="http://schemas.microsoft.com/office/powerpoint/2010/main" val="1157061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Definitions</a:t>
            </a:r>
            <a:endParaRPr lang="en-US" b="1" dirty="0"/>
          </a:p>
        </p:txBody>
      </p:sp>
      <p:sp>
        <p:nvSpPr>
          <p:cNvPr id="6" name="Content Placeholder 5"/>
          <p:cNvSpPr>
            <a:spLocks noGrp="1"/>
          </p:cNvSpPr>
          <p:nvPr>
            <p:ph idx="1"/>
          </p:nvPr>
        </p:nvSpPr>
        <p:spPr/>
        <p:txBody>
          <a:bodyPr>
            <a:noAutofit/>
          </a:bodyPr>
          <a:lstStyle/>
          <a:p>
            <a:pPr algn="just"/>
            <a:r>
              <a:rPr lang="en-US" sz="3600" dirty="0">
                <a:latin typeface="Times New Roman" panose="02020603050405020304" pitchFamily="18" charset="0"/>
                <a:cs typeface="Times New Roman" panose="02020603050405020304" pitchFamily="18" charset="0"/>
              </a:rPr>
              <a:t>Mergers and acquisitions (M&amp;A) is a general term that refers to the consolidation of companies or assets. While there are several types of transactions classified under the notion of M&amp;A, A </a:t>
            </a:r>
            <a:r>
              <a:rPr lang="en-US" sz="3600" b="1" dirty="0">
                <a:latin typeface="Times New Roman" panose="02020603050405020304" pitchFamily="18" charset="0"/>
                <a:cs typeface="Times New Roman" panose="02020603050405020304" pitchFamily="18" charset="0"/>
              </a:rPr>
              <a:t>merger</a:t>
            </a:r>
            <a:r>
              <a:rPr lang="en-US" sz="3600" dirty="0">
                <a:latin typeface="Times New Roman" panose="02020603050405020304" pitchFamily="18" charset="0"/>
                <a:cs typeface="Times New Roman" panose="02020603050405020304" pitchFamily="18" charset="0"/>
              </a:rPr>
              <a:t> means a combination of two companies to form a new company, while an </a:t>
            </a:r>
            <a:r>
              <a:rPr lang="en-US" sz="3600" b="1" dirty="0">
                <a:latin typeface="Times New Roman" panose="02020603050405020304" pitchFamily="18" charset="0"/>
                <a:cs typeface="Times New Roman" panose="02020603050405020304" pitchFamily="18" charset="0"/>
              </a:rPr>
              <a:t>acquisition</a:t>
            </a:r>
            <a:r>
              <a:rPr lang="en-US" sz="3600" dirty="0">
                <a:latin typeface="Times New Roman" panose="02020603050405020304" pitchFamily="18" charset="0"/>
                <a:cs typeface="Times New Roman" panose="02020603050405020304" pitchFamily="18" charset="0"/>
              </a:rPr>
              <a:t> is the purchase of one company by another in which no new company is formed.</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938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t>
            </a:r>
            <a:r>
              <a:rPr lang="en-US" dirty="0">
                <a:latin typeface="Times New Roman" panose="02020603050405020304" pitchFamily="18" charset="0"/>
                <a:cs typeface="Times New Roman" panose="02020603050405020304" pitchFamily="18" charset="0"/>
              </a:rPr>
              <a:t>Mergers and Acquisitions</a:t>
            </a:r>
          </a:p>
        </p:txBody>
      </p:sp>
      <p:graphicFrame>
        <p:nvGraphicFramePr>
          <p:cNvPr id="8" name="Content Placeholder 7"/>
          <p:cNvGraphicFramePr>
            <a:graphicFrameLocks noGrp="1"/>
          </p:cNvGraphicFramePr>
          <p:nvPr>
            <p:ph sz="half" idx="1"/>
            <p:extLst/>
          </p:nvPr>
        </p:nvGraphicFramePr>
        <p:xfrm>
          <a:off x="1905000" y="1802423"/>
          <a:ext cx="3672254" cy="4369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8"/>
          <p:cNvGraphicFramePr>
            <a:graphicFrameLocks noGrp="1"/>
          </p:cNvGraphicFramePr>
          <p:nvPr>
            <p:ph sz="half" idx="2"/>
            <p:extLst/>
          </p:nvPr>
        </p:nvGraphicFramePr>
        <p:xfrm>
          <a:off x="6500446" y="1872762"/>
          <a:ext cx="4112136" cy="412625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Slide Number Placeholder 4"/>
          <p:cNvSpPr>
            <a:spLocks noGrp="1"/>
          </p:cNvSpPr>
          <p:nvPr>
            <p:ph type="sldNum" sz="quarter" idx="12"/>
          </p:nvPr>
        </p:nvSpPr>
        <p:spPr/>
        <p:txBody>
          <a:bodyPr/>
          <a:lstStyle/>
          <a:p>
            <a:fld id="{4E4A4924-7CC3-4BF6-9C5C-A8E770D15754}" type="slidenum">
              <a:rPr lang="en-US" smtClean="0"/>
              <a:t>4</a:t>
            </a:fld>
            <a:endParaRPr lang="en-US"/>
          </a:p>
        </p:txBody>
      </p:sp>
      <p:sp>
        <p:nvSpPr>
          <p:cNvPr id="10" name="TextBox 9"/>
          <p:cNvSpPr txBox="1"/>
          <p:nvPr/>
        </p:nvSpPr>
        <p:spPr>
          <a:xfrm>
            <a:off x="2719754" y="1674936"/>
            <a:ext cx="2646485" cy="395653"/>
          </a:xfrm>
          <a:prstGeom prst="rect">
            <a:avLst/>
          </a:prstGeom>
          <a:noFill/>
        </p:spPr>
        <p:txBody>
          <a:bodyPr wrap="none" rtlCol="0">
            <a:noAutofit/>
          </a:bodyPr>
          <a:lstStyle/>
          <a:p>
            <a:r>
              <a:rPr lang="en-US" sz="3600" dirty="0">
                <a:latin typeface="Times New Roman" panose="02020603050405020304" pitchFamily="18" charset="0"/>
                <a:cs typeface="Times New Roman" panose="02020603050405020304" pitchFamily="18" charset="0"/>
              </a:rPr>
              <a:t>Merger</a:t>
            </a:r>
          </a:p>
        </p:txBody>
      </p:sp>
      <p:sp>
        <p:nvSpPr>
          <p:cNvPr id="11" name="TextBox 10"/>
          <p:cNvSpPr txBox="1"/>
          <p:nvPr/>
        </p:nvSpPr>
        <p:spPr>
          <a:xfrm>
            <a:off x="7661031" y="1740876"/>
            <a:ext cx="1274884" cy="457200"/>
          </a:xfrm>
          <a:prstGeom prst="rect">
            <a:avLst/>
          </a:prstGeom>
          <a:noFill/>
        </p:spPr>
        <p:txBody>
          <a:bodyPr wrap="none" rtlCol="0">
            <a:noAutofit/>
          </a:bodyPr>
          <a:lstStyle/>
          <a:p>
            <a:r>
              <a:rPr lang="en-US" sz="3600" dirty="0">
                <a:latin typeface="Times New Roman" panose="02020603050405020304" pitchFamily="18" charset="0"/>
                <a:cs typeface="Times New Roman" panose="02020603050405020304" pitchFamily="18" charset="0"/>
              </a:rPr>
              <a:t>Acquisition</a:t>
            </a:r>
          </a:p>
        </p:txBody>
      </p:sp>
    </p:spTree>
    <p:extLst>
      <p:ext uri="{BB962C8B-B14F-4D97-AF65-F5344CB8AC3E}">
        <p14:creationId xmlns:p14="http://schemas.microsoft.com/office/powerpoint/2010/main" val="1693660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0545"/>
            <a:ext cx="10515600" cy="5276418"/>
          </a:xfrm>
        </p:spPr>
        <p:txBody>
          <a:bodyPr>
            <a:normAutofit/>
          </a:bodyPr>
          <a:lstStyle/>
          <a:p>
            <a:pPr marL="0" indent="0" algn="ctr">
              <a:buNone/>
            </a:pPr>
            <a:endParaRPr lang="en-US" sz="6600" dirty="0">
              <a:latin typeface="Times New Roman" panose="02020603050405020304" pitchFamily="18" charset="0"/>
              <a:cs typeface="Times New Roman" panose="02020603050405020304" pitchFamily="18" charset="0"/>
            </a:endParaRPr>
          </a:p>
          <a:p>
            <a:pPr marL="0" indent="0" algn="ctr">
              <a:buNone/>
            </a:pPr>
            <a:r>
              <a:rPr lang="en-US" altLang="en-US" sz="6600" dirty="0">
                <a:latin typeface="Times New Roman" panose="02020603050405020304" pitchFamily="18" charset="0"/>
                <a:cs typeface="Times New Roman" panose="02020603050405020304" pitchFamily="18" charset="0"/>
              </a:rPr>
              <a:t>Strategic Alliance</a:t>
            </a:r>
          </a:p>
        </p:txBody>
      </p:sp>
    </p:spTree>
    <p:extLst>
      <p:ext uri="{BB962C8B-B14F-4D97-AF65-F5344CB8AC3E}">
        <p14:creationId xmlns:p14="http://schemas.microsoft.com/office/powerpoint/2010/main" val="1545582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latin typeface="Times New Roman" panose="02020603050405020304" pitchFamily="18" charset="0"/>
                <a:cs typeface="Times New Roman" panose="02020603050405020304" pitchFamily="18" charset="0"/>
              </a:rPr>
              <a:t>Strategic Alliance</a:t>
            </a:r>
            <a:br>
              <a:rPr lang="en-US" alt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A strategic alliance is an arrangement between two companies that have decided to share resources to undertake a specific, mutually beneficial project. A strategic alliance is less involved and less permanent than a joint venture, in which two companies typically pool resources to create a separate business entity. In a strategic alliance, each company maintains its autonomy while gaining a new opportunity.</a:t>
            </a:r>
            <a:br>
              <a:rPr lang="en-US" sz="3200" dirty="0">
                <a:latin typeface="Times New Roman" panose="02020603050405020304" pitchFamily="18" charset="0"/>
                <a:cs typeface="Times New Roman" panose="02020603050405020304" pitchFamily="18" charset="0"/>
              </a:rPr>
            </a:br>
            <a:br>
              <a:rPr lang="en-US" dirty="0"/>
            </a:br>
            <a:endParaRPr lang="en-US" dirty="0"/>
          </a:p>
        </p:txBody>
      </p:sp>
    </p:spTree>
    <p:extLst>
      <p:ext uri="{BB962C8B-B14F-4D97-AF65-F5344CB8AC3E}">
        <p14:creationId xmlns:p14="http://schemas.microsoft.com/office/powerpoint/2010/main" val="187595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Example: Apple</a:t>
            </a:r>
          </a:p>
        </p:txBody>
      </p:sp>
      <p:sp>
        <p:nvSpPr>
          <p:cNvPr id="6" name="Content Placeholder 5"/>
          <p:cNvSpPr>
            <a:spLocks noGrp="1"/>
          </p:cNvSpPr>
          <p:nvPr>
            <p:ph idx="1"/>
          </p:nvPr>
        </p:nvSpPr>
        <p:spPr/>
        <p:txBody>
          <a:bodyPr>
            <a:normAutofit/>
          </a:bodyPr>
          <a:lstStyle/>
          <a:p>
            <a:pPr algn="just"/>
            <a:r>
              <a:rPr lang="en-US" sz="3600" dirty="0">
                <a:latin typeface="Times New Roman" panose="02020603050405020304" pitchFamily="18" charset="0"/>
                <a:cs typeface="Times New Roman" panose="02020603050405020304" pitchFamily="18" charset="0"/>
              </a:rPr>
              <a:t>According to "An Overview of Strategic Alliances," Apple has partnered with Sony, Motorola, Phillips, and AT&amp;T; in the past. Apple has also partnered more recently with </a:t>
            </a:r>
            <a:r>
              <a:rPr lang="en-US" sz="3600" dirty="0" err="1">
                <a:latin typeface="Times New Roman" panose="02020603050405020304" pitchFamily="18" charset="0"/>
                <a:cs typeface="Times New Roman" panose="02020603050405020304" pitchFamily="18" charset="0"/>
              </a:rPr>
              <a:t>Clearwell</a:t>
            </a:r>
            <a:r>
              <a:rPr lang="en-US" sz="3600" dirty="0">
                <a:latin typeface="Times New Roman" panose="02020603050405020304" pitchFamily="18" charset="0"/>
                <a:cs typeface="Times New Roman" panose="02020603050405020304" pitchFamily="18" charset="0"/>
              </a:rPr>
              <a:t> in order to jointly develop </a:t>
            </a:r>
            <a:r>
              <a:rPr lang="en-US" sz="3600" dirty="0" err="1">
                <a:latin typeface="Times New Roman" panose="02020603050405020304" pitchFamily="18" charset="0"/>
                <a:cs typeface="Times New Roman" panose="02020603050405020304" pitchFamily="18" charset="0"/>
              </a:rPr>
              <a:t>Clearwell's</a:t>
            </a:r>
            <a:r>
              <a:rPr lang="en-US" sz="3600" dirty="0">
                <a:latin typeface="Times New Roman" panose="02020603050405020304" pitchFamily="18" charset="0"/>
                <a:cs typeface="Times New Roman" panose="02020603050405020304" pitchFamily="18" charset="0"/>
              </a:rPr>
              <a:t> E-Discovery platform for the Apple iPad. E-Discovery is used by enterprises and legal entities to obtain documents and information in a "legally defensible" manner, according to a 2010 press release.</a:t>
            </a:r>
          </a:p>
        </p:txBody>
      </p:sp>
    </p:spTree>
    <p:extLst>
      <p:ext uri="{BB962C8B-B14F-4D97-AF65-F5344CB8AC3E}">
        <p14:creationId xmlns:p14="http://schemas.microsoft.com/office/powerpoint/2010/main" val="3741116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Horizontal Strategic Alliances</a:t>
            </a:r>
            <a:br>
              <a:rPr lang="en-US" b="1" dirty="0"/>
            </a:br>
            <a:endParaRPr lang="en-US" dirty="0"/>
          </a:p>
        </p:txBody>
      </p:sp>
      <p:sp>
        <p:nvSpPr>
          <p:cNvPr id="3" name="Content Placeholder 2"/>
          <p:cNvSpPr>
            <a:spLocks noGrp="1"/>
          </p:cNvSpPr>
          <p:nvPr>
            <p:ph idx="1"/>
          </p:nvPr>
        </p:nvSpPr>
        <p:spPr/>
        <p:txBody>
          <a:bodyPr>
            <a:normAutofit/>
          </a:bodyPr>
          <a:lstStyle/>
          <a:p>
            <a:pPr algn="just"/>
            <a:r>
              <a:rPr lang="en-US" sz="3600" dirty="0">
                <a:latin typeface="Times New Roman" panose="02020603050405020304" pitchFamily="18" charset="0"/>
                <a:cs typeface="Times New Roman" panose="02020603050405020304" pitchFamily="18" charset="0"/>
              </a:rPr>
              <a:t>Horizontal strategic alliances are formed between partners operating in the same business area. The firm partners with a competitive  company to improve its position against other competitors. Horizontal alliances tend to be anti-competitive, hence anti-trust law should be considered in this type of alliance. It is a strategy to sell a product in multiple markets. </a:t>
            </a:r>
            <a:endParaRPr lang="en-US" dirty="0"/>
          </a:p>
        </p:txBody>
      </p:sp>
    </p:spTree>
    <p:extLst>
      <p:ext uri="{BB962C8B-B14F-4D97-AF65-F5344CB8AC3E}">
        <p14:creationId xmlns:p14="http://schemas.microsoft.com/office/powerpoint/2010/main" val="3057087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Vertical Strategic Alliances</a:t>
            </a:r>
            <a:br>
              <a:rPr lang="en-US" b="1" dirty="0"/>
            </a:br>
            <a:endParaRPr lang="en-US" dirty="0"/>
          </a:p>
        </p:txBody>
      </p:sp>
      <p:sp>
        <p:nvSpPr>
          <p:cNvPr id="3" name="Content Placeholder 2"/>
          <p:cNvSpPr>
            <a:spLocks noGrp="1"/>
          </p:cNvSpPr>
          <p:nvPr>
            <p:ph idx="1"/>
          </p:nvPr>
        </p:nvSpPr>
        <p:spPr/>
        <p:txBody>
          <a:bodyPr>
            <a:normAutofit/>
          </a:bodyPr>
          <a:lstStyle/>
          <a:p>
            <a:pPr algn="just"/>
            <a:r>
              <a:rPr lang="en-US" dirty="0">
                <a:latin typeface="Times New Roman" panose="02020603050405020304" pitchFamily="18" charset="0"/>
                <a:cs typeface="Times New Roman" panose="02020603050405020304" pitchFamily="18" charset="0"/>
              </a:rPr>
              <a:t>A vertical strategic alliance is a partnership between a firm and its supplies or distributors. Some firms utilize vertical alliances to produce their products and services. Vertical alliances deepen the relationship of the firm with suppliers through the exchange of know-how and commercial intelligence. They extend the firm’s network and benefit customers by lower prices. Suppliers become actively involved in product design and distribution arrangements. The close bond between an auto manufacturer and its suppliers is an example. A complementary vertical alliance is formed when the supplier agrees to work exclusively for the other.</a:t>
            </a:r>
          </a:p>
          <a:p>
            <a:endParaRPr lang="en-US" dirty="0"/>
          </a:p>
        </p:txBody>
      </p:sp>
    </p:spTree>
    <p:extLst>
      <p:ext uri="{BB962C8B-B14F-4D97-AF65-F5344CB8AC3E}">
        <p14:creationId xmlns:p14="http://schemas.microsoft.com/office/powerpoint/2010/main" val="2887214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TotalTime>
  <Words>693</Words>
  <Application>Microsoft Office PowerPoint</Application>
  <PresentationFormat>Widescreen</PresentationFormat>
  <Paragraphs>85</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PowerPoint Presentation</vt:lpstr>
      <vt:lpstr>PowerPoint Presentation</vt:lpstr>
      <vt:lpstr>Definitions</vt:lpstr>
      <vt:lpstr> Mergers and Acquisitions</vt:lpstr>
      <vt:lpstr>PowerPoint Presentation</vt:lpstr>
      <vt:lpstr>Strategic Alliance </vt:lpstr>
      <vt:lpstr>Example: Apple</vt:lpstr>
      <vt:lpstr>Horizontal Strategic Alliances </vt:lpstr>
      <vt:lpstr>Vertical Strategic Alliances </vt:lpstr>
      <vt:lpstr>PowerPoint Presentation</vt:lpstr>
      <vt:lpstr>  Concentration Strategy   </vt:lpstr>
      <vt:lpstr>Concentration Strategy</vt:lpstr>
      <vt:lpstr>PowerPoint Presentation</vt:lpstr>
      <vt:lpstr>Diversification Strategy</vt:lpstr>
      <vt:lpstr>Ansoff Matrix</vt:lpstr>
      <vt:lpstr>Diversification Strategy</vt:lpstr>
      <vt:lpstr>Diversification Strategy</vt:lpstr>
      <vt:lpstr>Diversification Strategy</vt:lpstr>
      <vt:lpstr>Diversification Drivers</vt:lpstr>
      <vt:lpstr>Diversification Drivers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AlmaSameem</dc:creator>
  <cp:lastModifiedBy>AlmaSameem</cp:lastModifiedBy>
  <cp:revision>11</cp:revision>
  <dcterms:created xsi:type="dcterms:W3CDTF">2016-11-27T06:02:37Z</dcterms:created>
  <dcterms:modified xsi:type="dcterms:W3CDTF">2016-11-30T10:54:24Z</dcterms:modified>
</cp:coreProperties>
</file>