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0" r:id="rId5"/>
    <p:sldId id="261" r:id="rId6"/>
    <p:sldId id="263" r:id="rId7"/>
    <p:sldId id="265" r:id="rId8"/>
    <p:sldId id="262" r:id="rId9"/>
    <p:sldId id="264" r:id="rId10"/>
    <p:sldId id="267" r:id="rId11"/>
    <p:sldId id="268" r:id="rId12"/>
    <p:sldId id="266" r:id="rId13"/>
    <p:sldId id="269" r:id="rId14"/>
    <p:sldId id="270" r:id="rId15"/>
    <p:sldId id="271" r:id="rId16"/>
    <p:sldId id="273" r:id="rId17"/>
    <p:sldId id="272" r:id="rId18"/>
    <p:sldId id="276"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C074214-CE46-43F5-944A-0E71952A92B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817127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074214-CE46-43F5-944A-0E71952A92B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60071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074214-CE46-43F5-944A-0E71952A92B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299697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074214-CE46-43F5-944A-0E71952A92B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1597140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074214-CE46-43F5-944A-0E71952A92B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4215519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074214-CE46-43F5-944A-0E71952A92B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3759796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074214-CE46-43F5-944A-0E71952A92B8}" type="datetimeFigureOut">
              <a:rPr lang="en-US" smtClean="0"/>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1596714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074214-CE46-43F5-944A-0E71952A92B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1740939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074214-CE46-43F5-944A-0E71952A92B8}" type="datetimeFigureOut">
              <a:rPr lang="en-US" smtClean="0"/>
              <a:t>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3947178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074214-CE46-43F5-944A-0E71952A92B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1618412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074214-CE46-43F5-944A-0E71952A92B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D9A94-E380-4F61-B4E8-FEAE9AC99CF2}" type="slidenum">
              <a:rPr lang="en-US" smtClean="0"/>
              <a:t>‹#›</a:t>
            </a:fld>
            <a:endParaRPr lang="en-US"/>
          </a:p>
        </p:txBody>
      </p:sp>
    </p:spTree>
    <p:extLst>
      <p:ext uri="{BB962C8B-B14F-4D97-AF65-F5344CB8AC3E}">
        <p14:creationId xmlns:p14="http://schemas.microsoft.com/office/powerpoint/2010/main" val="3066043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074214-CE46-43F5-944A-0E71952A92B8}" type="datetimeFigureOut">
              <a:rPr lang="en-US" smtClean="0"/>
              <a:t>12/3/2016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D9A94-E380-4F61-B4E8-FEAE9AC99CF2}" type="slidenum">
              <a:rPr lang="en-US" smtClean="0"/>
              <a:t>‹#›</a:t>
            </a:fld>
            <a:endParaRPr lang="en-US"/>
          </a:p>
        </p:txBody>
      </p:sp>
    </p:spTree>
    <p:extLst>
      <p:ext uri="{BB962C8B-B14F-4D97-AF65-F5344CB8AC3E}">
        <p14:creationId xmlns:p14="http://schemas.microsoft.com/office/powerpoint/2010/main" val="643761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4836" y="2161309"/>
            <a:ext cx="9033164" cy="3096491"/>
          </a:xfrm>
        </p:spPr>
        <p:txBody>
          <a:bodyPr/>
          <a:lstStyle/>
          <a:p>
            <a:r>
              <a:rPr lang="en-US" altLang="en-US" sz="4800" b="1" dirty="0">
                <a:latin typeface="Times New Roman" panose="02020603050405020304" pitchFamily="18" charset="0"/>
                <a:cs typeface="Times New Roman" panose="02020603050405020304" pitchFamily="18" charset="0"/>
              </a:rPr>
              <a:t>CHAPTER 05 (B) - CORPORATE STRATEGY</a:t>
            </a:r>
          </a:p>
          <a:p>
            <a:r>
              <a:rPr lang="en-US" sz="4800" b="1" dirty="0">
                <a:latin typeface="Times New Roman" panose="02020603050405020304" pitchFamily="18" charset="0"/>
                <a:cs typeface="Times New Roman" panose="02020603050405020304" pitchFamily="18" charset="0"/>
              </a:rPr>
              <a:t>Stability Strategy</a:t>
            </a:r>
            <a:endParaRPr lang="en-US" altLang="en-US" sz="4800"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72948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4836" y="2161309"/>
            <a:ext cx="9033164" cy="3096491"/>
          </a:xfrm>
        </p:spPr>
        <p:txBody>
          <a:bodyPr/>
          <a:lstStyle/>
          <a:p>
            <a:r>
              <a:rPr lang="en-US" altLang="en-US" sz="4800" b="1" dirty="0">
                <a:latin typeface="Times New Roman" panose="02020603050405020304" pitchFamily="18" charset="0"/>
                <a:cs typeface="Times New Roman" panose="02020603050405020304" pitchFamily="18" charset="0"/>
              </a:rPr>
              <a:t>CHAPTER 05 (C) - CORPORATE STRATEGY</a:t>
            </a:r>
          </a:p>
          <a:p>
            <a:r>
              <a:rPr lang="en-US" altLang="en-US" sz="4800" b="1" dirty="0">
                <a:latin typeface="Times New Roman" panose="02020603050405020304" pitchFamily="18" charset="0"/>
                <a:cs typeface="Times New Roman" panose="02020603050405020304" pitchFamily="18" charset="0"/>
              </a:rPr>
              <a:t>Retrenchment Strategies</a:t>
            </a:r>
          </a:p>
          <a:p>
            <a:endParaRPr lang="en-US" dirty="0"/>
          </a:p>
        </p:txBody>
      </p:sp>
    </p:spTree>
    <p:extLst>
      <p:ext uri="{BB962C8B-B14F-4D97-AF65-F5344CB8AC3E}">
        <p14:creationId xmlns:p14="http://schemas.microsoft.com/office/powerpoint/2010/main" val="3115153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91491"/>
            <a:ext cx="10515600" cy="4985472"/>
          </a:xfrm>
        </p:spPr>
        <p:txBody>
          <a:bodyPr>
            <a:normAutofit/>
          </a:bodyPr>
          <a:lstStyle/>
          <a:p>
            <a:pPr marL="0" indent="0" algn="ctr">
              <a:buNone/>
            </a:pPr>
            <a:endParaRPr lang="en-US" sz="4000" b="1"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pPr marL="0" indent="0" algn="ctr">
              <a:buNone/>
            </a:pPr>
            <a:r>
              <a:rPr lang="en-US" sz="4400" b="1" dirty="0">
                <a:latin typeface="Times New Roman" panose="02020603050405020304" pitchFamily="18" charset="0"/>
                <a:cs typeface="Times New Roman" panose="02020603050405020304" pitchFamily="18" charset="0"/>
              </a:rPr>
              <a:t>Turnaround Strategy</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0523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p>
        </p:txBody>
      </p:sp>
      <p:sp>
        <p:nvSpPr>
          <p:cNvPr id="3" name="Content Placeholder 2"/>
          <p:cNvSpPr>
            <a:spLocks noGrp="1"/>
          </p:cNvSpPr>
          <p:nvPr>
            <p:ph idx="1"/>
          </p:nvPr>
        </p:nvSpPr>
        <p:spPr/>
        <p:txBody>
          <a:bodyPr>
            <a:normAutofit/>
          </a:bodyPr>
          <a:lstStyle/>
          <a:p>
            <a:pPr algn="just"/>
            <a:r>
              <a:rPr lang="en-US" sz="4000" dirty="0">
                <a:latin typeface="Times New Roman" panose="02020603050405020304" pitchFamily="18" charset="0"/>
                <a:cs typeface="Times New Roman" panose="02020603050405020304" pitchFamily="18" charset="0"/>
              </a:rPr>
              <a:t>The Turnaround Strategy is a retrenchment strategy followed by an organization when it feels that the decision made earlier is wrong and needs to be undone before it damages the profitability of the company.</a:t>
            </a:r>
          </a:p>
        </p:txBody>
      </p:sp>
    </p:spTree>
    <p:extLst>
      <p:ext uri="{BB962C8B-B14F-4D97-AF65-F5344CB8AC3E}">
        <p14:creationId xmlns:p14="http://schemas.microsoft.com/office/powerpoint/2010/main" val="1808253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Following are certain indicators which make it mandatory for a firm to adopt this strategy for its survival. These are:</a:t>
            </a:r>
            <a:br>
              <a:rPr lang="en-US" sz="3200" dirty="0">
                <a:latin typeface="Times New Roman" panose="02020603050405020304" pitchFamily="18" charset="0"/>
                <a:cs typeface="Times New Roman" panose="02020603050405020304" pitchFamily="18" charset="0"/>
              </a:rPr>
            </a:br>
            <a:endParaRPr lang="en-US" sz="3200" dirty="0"/>
          </a:p>
        </p:txBody>
      </p:sp>
      <p:sp>
        <p:nvSpPr>
          <p:cNvPr id="3" name="Content Placeholder 2"/>
          <p:cNvSpPr>
            <a:spLocks noGrp="1"/>
          </p:cNvSpPr>
          <p:nvPr>
            <p:ph idx="1"/>
          </p:nvPr>
        </p:nvSpPr>
        <p:spPr/>
        <p:txBody>
          <a:bodyPr>
            <a:normAutofit fontScale="77500" lnSpcReduction="20000"/>
          </a:bodyPr>
          <a:lstStyle/>
          <a:p>
            <a:r>
              <a:rPr lang="en-US" sz="3600" dirty="0">
                <a:latin typeface="Times New Roman" panose="02020603050405020304" pitchFamily="18" charset="0"/>
                <a:cs typeface="Times New Roman" panose="02020603050405020304" pitchFamily="18" charset="0"/>
              </a:rPr>
              <a:t>Continuous losses</a:t>
            </a:r>
          </a:p>
          <a:p>
            <a:r>
              <a:rPr lang="en-US" sz="3600" dirty="0">
                <a:latin typeface="Times New Roman" panose="02020603050405020304" pitchFamily="18" charset="0"/>
                <a:cs typeface="Times New Roman" panose="02020603050405020304" pitchFamily="18" charset="0"/>
              </a:rPr>
              <a:t>Poor management</a:t>
            </a:r>
          </a:p>
          <a:p>
            <a:r>
              <a:rPr lang="en-US" sz="3600" dirty="0">
                <a:latin typeface="Times New Roman" panose="02020603050405020304" pitchFamily="18" charset="0"/>
                <a:cs typeface="Times New Roman" panose="02020603050405020304" pitchFamily="18" charset="0"/>
              </a:rPr>
              <a:t>Wrong corporate strategies</a:t>
            </a:r>
          </a:p>
          <a:p>
            <a:r>
              <a:rPr lang="en-US" sz="3600" dirty="0">
                <a:latin typeface="Times New Roman" panose="02020603050405020304" pitchFamily="18" charset="0"/>
                <a:cs typeface="Times New Roman" panose="02020603050405020304" pitchFamily="18" charset="0"/>
              </a:rPr>
              <a:t>Persistent negative cash flows</a:t>
            </a:r>
          </a:p>
          <a:p>
            <a:r>
              <a:rPr lang="en-US" sz="3600" dirty="0">
                <a:latin typeface="Times New Roman" panose="02020603050405020304" pitchFamily="18" charset="0"/>
                <a:cs typeface="Times New Roman" panose="02020603050405020304" pitchFamily="18" charset="0"/>
              </a:rPr>
              <a:t>High employee attrition rate</a:t>
            </a:r>
          </a:p>
          <a:p>
            <a:r>
              <a:rPr lang="en-US" sz="3600" dirty="0">
                <a:latin typeface="Times New Roman" panose="02020603050405020304" pitchFamily="18" charset="0"/>
                <a:cs typeface="Times New Roman" panose="02020603050405020304" pitchFamily="18" charset="0"/>
              </a:rPr>
              <a:t>Poor quality of functional management</a:t>
            </a:r>
          </a:p>
          <a:p>
            <a:r>
              <a:rPr lang="en-US" sz="3600" dirty="0">
                <a:latin typeface="Times New Roman" panose="02020603050405020304" pitchFamily="18" charset="0"/>
                <a:cs typeface="Times New Roman" panose="02020603050405020304" pitchFamily="18" charset="0"/>
              </a:rPr>
              <a:t>Declining market share</a:t>
            </a:r>
          </a:p>
          <a:p>
            <a:r>
              <a:rPr lang="en-US" sz="3600" dirty="0">
                <a:latin typeface="Times New Roman" panose="02020603050405020304" pitchFamily="18" charset="0"/>
                <a:cs typeface="Times New Roman" panose="02020603050405020304" pitchFamily="18" charset="0"/>
              </a:rPr>
              <a:t>Uncompetitive products and services</a:t>
            </a:r>
          </a:p>
          <a:p>
            <a:pPr marL="0" indent="0">
              <a:buNone/>
            </a:pPr>
            <a:br>
              <a:rPr lang="en-US" dirty="0"/>
            </a:br>
            <a:br>
              <a:rPr lang="en-US" dirty="0"/>
            </a:br>
            <a:endParaRPr lang="en-US" dirty="0"/>
          </a:p>
        </p:txBody>
      </p:sp>
    </p:spTree>
    <p:extLst>
      <p:ext uri="{BB962C8B-B14F-4D97-AF65-F5344CB8AC3E}">
        <p14:creationId xmlns:p14="http://schemas.microsoft.com/office/powerpoint/2010/main" val="469546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800" b="1" dirty="0">
              <a:latin typeface="Times New Roman" panose="02020603050405020304" pitchFamily="18" charset="0"/>
              <a:cs typeface="Times New Roman" panose="02020603050405020304" pitchFamily="18" charset="0"/>
            </a:endParaRPr>
          </a:p>
          <a:p>
            <a:pPr marL="0" indent="0" algn="ctr">
              <a:buNone/>
            </a:pPr>
            <a:r>
              <a:rPr lang="en-US" sz="4800" b="1" dirty="0">
                <a:latin typeface="Times New Roman" panose="02020603050405020304" pitchFamily="18" charset="0"/>
                <a:cs typeface="Times New Roman" panose="02020603050405020304" pitchFamily="18" charset="0"/>
              </a:rPr>
              <a:t>Captive Company Strategy</a:t>
            </a:r>
          </a:p>
        </p:txBody>
      </p:sp>
    </p:spTree>
    <p:extLst>
      <p:ext uri="{BB962C8B-B14F-4D97-AF65-F5344CB8AC3E}">
        <p14:creationId xmlns:p14="http://schemas.microsoft.com/office/powerpoint/2010/main" val="361787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endParaRPr lang="en-US" dirty="0"/>
          </a:p>
        </p:txBody>
      </p:sp>
      <p:sp>
        <p:nvSpPr>
          <p:cNvPr id="3" name="Content Placeholder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The captive company strategy is the scenario in which a small firm sacrifices its freedom for the security of being part of a large conglomerate. </a:t>
            </a:r>
          </a:p>
          <a:p>
            <a:pPr algn="just"/>
            <a:r>
              <a:rPr lang="en-US" dirty="0">
                <a:latin typeface="Times New Roman" panose="02020603050405020304" pitchFamily="18" charset="0"/>
                <a:cs typeface="Times New Roman" panose="02020603050405020304" pitchFamily="18" charset="0"/>
              </a:rPr>
              <a:t>A captive unit is a business unit of a company functioning offshore as an entity of its own while retaining the work and close operational tie ups within the parent company.</a:t>
            </a:r>
          </a:p>
        </p:txBody>
      </p:sp>
    </p:spTree>
    <p:extLst>
      <p:ext uri="{BB962C8B-B14F-4D97-AF65-F5344CB8AC3E}">
        <p14:creationId xmlns:p14="http://schemas.microsoft.com/office/powerpoint/2010/main" val="3598401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800" b="1" dirty="0">
              <a:latin typeface="Times New Roman" panose="02020603050405020304" pitchFamily="18" charset="0"/>
              <a:cs typeface="Times New Roman" panose="02020603050405020304" pitchFamily="18" charset="0"/>
            </a:endParaRPr>
          </a:p>
          <a:p>
            <a:pPr marL="0" indent="0" algn="ctr">
              <a:buNone/>
            </a:pPr>
            <a:r>
              <a:rPr lang="en-US" altLang="en-US" sz="4800" b="1" dirty="0">
                <a:latin typeface="Times New Roman" panose="02020603050405020304" pitchFamily="18" charset="0"/>
                <a:cs typeface="Times New Roman" panose="02020603050405020304" pitchFamily="18" charset="0"/>
              </a:rPr>
              <a:t>Sell-out/ Divestment Strategy</a:t>
            </a:r>
            <a:endParaRPr lang="en-U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654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br>
              <a:rPr lang="en-US" altLang="en-US" dirty="0"/>
            </a:br>
            <a:endParaRPr lang="en-US" dirty="0"/>
          </a:p>
        </p:txBody>
      </p:sp>
      <p:sp>
        <p:nvSpPr>
          <p:cNvPr id="3" name="Content Placeholder 2"/>
          <p:cNvSpPr>
            <a:spLocks noGrp="1"/>
          </p:cNvSpPr>
          <p:nvPr>
            <p:ph idx="1"/>
          </p:nvPr>
        </p:nvSpPr>
        <p:spPr>
          <a:xfrm>
            <a:off x="838200" y="1122218"/>
            <a:ext cx="10515600" cy="5054745"/>
          </a:xfrm>
        </p:spPr>
        <p:txBody>
          <a:bodyPr>
            <a:noAutofit/>
          </a:bodyPr>
          <a:lstStyle/>
          <a:p>
            <a:pPr algn="just"/>
            <a:r>
              <a:rPr lang="en-US" dirty="0">
                <a:latin typeface="Times New Roman" panose="02020603050405020304" pitchFamily="18" charset="0"/>
                <a:cs typeface="Times New Roman" panose="02020603050405020304" pitchFamily="18" charset="0"/>
              </a:rPr>
              <a:t>The Sell out or Divestment strategy is another form of retrenchment that includes the downsizing of the scope of the business. The firm is said to have followed the divestment strategy, when it sells or liquidates a portion of a business or one or more of its strategic business units or a major division, with the objective to revive its financial position.</a:t>
            </a:r>
          </a:p>
          <a:p>
            <a:pPr algn="just"/>
            <a:r>
              <a:rPr lang="en-US" dirty="0">
                <a:latin typeface="Times New Roman" panose="02020603050405020304" pitchFamily="18" charset="0"/>
                <a:cs typeface="Times New Roman" panose="02020603050405020304" pitchFamily="18" charset="0"/>
              </a:rPr>
              <a:t>If a company in a weak position is unable or unlikely to succeed with a turnaround or captive company strategy, it has few choices other than to try to find a buyer and sell itself (or divest, if part of a diversified corporation).</a:t>
            </a:r>
          </a:p>
          <a:p>
            <a:pPr algn="just"/>
            <a:r>
              <a:rPr lang="en-US" dirty="0">
                <a:latin typeface="Times New Roman" panose="02020603050405020304" pitchFamily="18" charset="0"/>
                <a:cs typeface="Times New Roman" panose="02020603050405020304" pitchFamily="18" charset="0"/>
              </a:rPr>
              <a:t>Often the term is used as a means to grow financially in which a company sells off a business unit in order to focus their resources on a market it judges to be more profitable, or promising. </a:t>
            </a:r>
          </a:p>
          <a:p>
            <a:pPr algn="just"/>
            <a:br>
              <a:rPr lang="en-US" dirty="0"/>
            </a:br>
            <a:br>
              <a:rPr lang="en-US" dirty="0"/>
            </a:br>
            <a:endParaRPr lang="en-US" dirty="0"/>
          </a:p>
        </p:txBody>
      </p:sp>
    </p:spTree>
    <p:extLst>
      <p:ext uri="{BB962C8B-B14F-4D97-AF65-F5344CB8AC3E}">
        <p14:creationId xmlns:p14="http://schemas.microsoft.com/office/powerpoint/2010/main" val="1275047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800" b="1" dirty="0">
              <a:latin typeface="Times New Roman" panose="02020603050405020304" pitchFamily="18" charset="0"/>
              <a:cs typeface="Times New Roman" panose="02020603050405020304" pitchFamily="18" charset="0"/>
            </a:endParaRPr>
          </a:p>
          <a:p>
            <a:pPr marL="0" indent="0" algn="ctr">
              <a:buNone/>
            </a:pPr>
            <a:r>
              <a:rPr lang="en-US" altLang="en-US" sz="4800" b="1" dirty="0">
                <a:latin typeface="Times New Roman" panose="02020603050405020304" pitchFamily="18" charset="0"/>
                <a:cs typeface="Times New Roman" panose="02020603050405020304" pitchFamily="18" charset="0"/>
              </a:rPr>
              <a:t>Bankruptcy / Liquidation Strategy</a:t>
            </a:r>
          </a:p>
        </p:txBody>
      </p:sp>
    </p:spTree>
    <p:extLst>
      <p:ext uri="{BB962C8B-B14F-4D97-AF65-F5344CB8AC3E}">
        <p14:creationId xmlns:p14="http://schemas.microsoft.com/office/powerpoint/2010/main" val="1505008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endParaRPr lang="en-US" dirty="0"/>
          </a:p>
        </p:txBody>
      </p:sp>
      <p:sp>
        <p:nvSpPr>
          <p:cNvPr id="3" name="Content Placeholder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Bankruptcy is a legal status of a person or other entity  that cannot repay the debts it owes to creditors. In most jurisdictions, bankruptcy is imposed by a court order, often initiated by the debtor.</a:t>
            </a:r>
          </a:p>
          <a:p>
            <a:pPr algn="just"/>
            <a:r>
              <a:rPr lang="en-US" dirty="0">
                <a:latin typeface="Times New Roman" panose="02020603050405020304" pitchFamily="18" charset="0"/>
                <a:cs typeface="Times New Roman" panose="02020603050405020304" pitchFamily="18" charset="0"/>
              </a:rPr>
              <a:t>Liquidation is the process by which a company (or part of a company) is brought to an end, and the assets and property of the company are redistributed. Liquidation is also sometimes referred to as winding-up or dissolution, although dissolution technically refers to the last stage of liquidation.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230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5400" b="1" dirty="0">
                <a:latin typeface="Times New Roman" panose="02020603050405020304" pitchFamily="18" charset="0"/>
                <a:cs typeface="Times New Roman" panose="02020603050405020304" pitchFamily="18" charset="0"/>
              </a:rPr>
              <a:t>Pause/Proceed with Caution Strategy</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030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endParaRPr lang="en-US" dirty="0"/>
          </a:p>
        </p:txBody>
      </p:sp>
      <p:sp>
        <p:nvSpPr>
          <p:cNvPr id="3" name="Content Placeholder 2"/>
          <p:cNvSpPr>
            <a:spLocks noGrp="1"/>
          </p:cNvSpPr>
          <p:nvPr>
            <p:ph idx="1"/>
          </p:nvPr>
        </p:nvSpPr>
        <p:spPr/>
        <p:txBody>
          <a:bodyPr>
            <a:normAutofit/>
          </a:bodyPr>
          <a:lstStyle/>
          <a:p>
            <a:pPr algn="just"/>
            <a:r>
              <a:rPr lang="en-US" sz="3200" dirty="0">
                <a:latin typeface="Times New Roman" panose="02020603050405020304" pitchFamily="18" charset="0"/>
                <a:cs typeface="Times New Roman" panose="02020603050405020304" pitchFamily="18" charset="0"/>
              </a:rPr>
              <a:t>The </a:t>
            </a:r>
            <a:r>
              <a:rPr lang="en-US" sz="3200" b="1" dirty="0">
                <a:latin typeface="Times New Roman" panose="02020603050405020304" pitchFamily="18" charset="0"/>
                <a:cs typeface="Times New Roman" panose="02020603050405020304" pitchFamily="18" charset="0"/>
              </a:rPr>
              <a:t>Pause/Proceed with Caution Strategy</a:t>
            </a:r>
            <a:r>
              <a:rPr lang="en-US" sz="3200" dirty="0">
                <a:latin typeface="Times New Roman" panose="02020603050405020304" pitchFamily="18" charset="0"/>
                <a:cs typeface="Times New Roman" panose="02020603050405020304" pitchFamily="18" charset="0"/>
              </a:rPr>
              <a:t> is well understood by the name itself, is a stability strategy followed when an organization wait and look at the market conditions before launching the full-fledged grand strategy. Also, the firm that has intensely followed the expansion strategy would wait till the time the new strategies seeps down the organizational levels and look at the changes in the organizational structure before taking the next step.</a:t>
            </a:r>
            <a:br>
              <a:rPr lang="en-US" sz="3200" dirty="0">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4283343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ause/ Proceed with Caution Strategy&#10;It is employed by the firm&#10;that wish to test the ground&#10;before moving ahead with a&#10;f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69818" y="152640"/>
            <a:ext cx="8146473" cy="6116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9983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altLang="en-US" sz="5400" b="1" dirty="0">
                <a:latin typeface="Times New Roman" panose="02020603050405020304" pitchFamily="18" charset="0"/>
                <a:cs typeface="Times New Roman" panose="02020603050405020304" pitchFamily="18" charset="0"/>
              </a:rPr>
              <a:t>No- Change Strategy</a:t>
            </a:r>
          </a:p>
          <a:p>
            <a:endParaRPr lang="en-US" dirty="0"/>
          </a:p>
        </p:txBody>
      </p:sp>
    </p:spTree>
    <p:extLst>
      <p:ext uri="{BB962C8B-B14F-4D97-AF65-F5344CB8AC3E}">
        <p14:creationId xmlns:p14="http://schemas.microsoft.com/office/powerpoint/2010/main" val="2298486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85455"/>
            <a:ext cx="10515600" cy="4791508"/>
          </a:xfrm>
        </p:spPr>
        <p:txBody>
          <a:bodyPr>
            <a:normAutofit fontScale="55000" lnSpcReduction="20000"/>
          </a:bodyPr>
          <a:lstStyle/>
          <a:p>
            <a:pPr algn="just"/>
            <a:r>
              <a:rPr lang="en-US" sz="5100" dirty="0">
                <a:latin typeface="Times New Roman" panose="02020603050405020304" pitchFamily="18" charset="0"/>
                <a:cs typeface="Times New Roman" panose="02020603050405020304" pitchFamily="18" charset="0"/>
              </a:rPr>
              <a:t>The No-Change Strategy, as the name itself suggests, is the stability strategy followed when an organization aims at maintaining the present business definition. Simply, the decision of not doing anything new and continuing with the existing business operations and the practices referred to as a no-change strategy.</a:t>
            </a:r>
          </a:p>
          <a:p>
            <a:pPr marL="0" indent="0" algn="just">
              <a:buNone/>
            </a:pPr>
            <a:endParaRPr lang="en-US" sz="5100" dirty="0">
              <a:latin typeface="Times New Roman" panose="02020603050405020304" pitchFamily="18" charset="0"/>
              <a:cs typeface="Times New Roman" panose="02020603050405020304" pitchFamily="18" charset="0"/>
            </a:endParaRPr>
          </a:p>
          <a:p>
            <a:pPr algn="just"/>
            <a:r>
              <a:rPr lang="en-US" sz="5100" dirty="0">
                <a:latin typeface="Times New Roman" panose="02020603050405020304" pitchFamily="18" charset="0"/>
                <a:cs typeface="Times New Roman" panose="02020603050405020304" pitchFamily="18" charset="0"/>
              </a:rPr>
              <a:t>When the environment seems to be stable, i.e. no threats from the competitors, no economic disturbances, no change in the strengths and weaknesses, a firm may decide to continue with its present position. Therefore, by analyzing both the internal and external environments, a firm may decide to continue with its present strategy.</a:t>
            </a:r>
            <a:br>
              <a:rPr lang="en-US" sz="5100" dirty="0">
                <a:latin typeface="Times New Roman" panose="02020603050405020304" pitchFamily="18" charset="0"/>
                <a:cs typeface="Times New Roman" panose="02020603050405020304" pitchFamily="18" charset="0"/>
              </a:rPr>
            </a:br>
            <a:br>
              <a:rPr lang="en-US" sz="3600" dirty="0">
                <a:latin typeface="Times New Roman" panose="02020603050405020304" pitchFamily="18" charset="0"/>
                <a:cs typeface="Times New Roman" panose="02020603050405020304" pitchFamily="18" charset="0"/>
              </a:rPr>
            </a:br>
            <a:br>
              <a:rPr lang="en-US" dirty="0"/>
            </a:br>
            <a:endParaRPr lang="en-US" dirty="0"/>
          </a:p>
        </p:txBody>
      </p:sp>
    </p:spTree>
    <p:extLst>
      <p:ext uri="{BB962C8B-B14F-4D97-AF65-F5344CB8AC3E}">
        <p14:creationId xmlns:p14="http://schemas.microsoft.com/office/powerpoint/2010/main" val="2851782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o-Change Strategy&#10;It is a conscious decision&#10;to do nothing new. The&#10;firm will continue with its&#10;present business&#10;defini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955963"/>
            <a:ext cx="8899332" cy="57219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415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altLang="en-US" sz="5400" b="1" dirty="0">
              <a:latin typeface="Times New Roman" panose="02020603050405020304" pitchFamily="18" charset="0"/>
              <a:cs typeface="Times New Roman" panose="02020603050405020304" pitchFamily="18" charset="0"/>
            </a:endParaRPr>
          </a:p>
          <a:p>
            <a:pPr marL="0" indent="0" algn="ctr">
              <a:buNone/>
            </a:pPr>
            <a:r>
              <a:rPr lang="en-US" altLang="en-US" sz="5400" b="1" dirty="0">
                <a:latin typeface="Times New Roman" panose="02020603050405020304" pitchFamily="18" charset="0"/>
                <a:cs typeface="Times New Roman" panose="02020603050405020304" pitchFamily="18" charset="0"/>
              </a:rPr>
              <a:t>Profit Strategy</a:t>
            </a:r>
          </a:p>
          <a:p>
            <a:endParaRPr lang="en-US" sz="5400" b="1" dirty="0">
              <a:latin typeface="Times New Roman" panose="02020603050405020304" pitchFamily="18" charset="0"/>
              <a:cs typeface="Times New Roman" panose="02020603050405020304" pitchFamily="18" charset="0"/>
            </a:endParaRPr>
          </a:p>
          <a:p>
            <a:pPr marL="0" indent="0">
              <a:buNone/>
            </a:pP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8384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a:t>
            </a:r>
          </a:p>
        </p:txBody>
      </p:sp>
      <p:sp>
        <p:nvSpPr>
          <p:cNvPr id="3" name="Content Placeholder 2"/>
          <p:cNvSpPr>
            <a:spLocks noGrp="1"/>
          </p:cNvSpPr>
          <p:nvPr>
            <p:ph idx="1"/>
          </p:nvPr>
        </p:nvSpPr>
        <p:spPr>
          <a:xfrm>
            <a:off x="838199" y="1825625"/>
            <a:ext cx="10730345" cy="4351338"/>
          </a:xfrm>
        </p:spPr>
        <p:txBody>
          <a:bodyPr>
            <a:normAutofit lnSpcReduction="10000"/>
          </a:bodyPr>
          <a:lstStyle/>
          <a:p>
            <a:pPr algn="just"/>
            <a:r>
              <a:rPr lang="en-US" sz="4000" dirty="0">
                <a:latin typeface="Times New Roman" panose="02020603050405020304" pitchFamily="18" charset="0"/>
                <a:cs typeface="Times New Roman" panose="02020603050405020304" pitchFamily="18" charset="0"/>
              </a:rPr>
              <a:t>The Profit Strategy is followed when an organization aims to maintain the profit by whatever means possible. Due to lower profitability, the firm may cut costs, reduce investments, raise prices, increase productivity or adopt any methods to overcome the temporary difficulties</a:t>
            </a:r>
            <a:r>
              <a:rPr lang="en-US" sz="3200" dirty="0">
                <a:latin typeface="Times New Roman" panose="02020603050405020304" pitchFamily="18" charset="0"/>
                <a:cs typeface="Times New Roman" panose="02020603050405020304" pitchFamily="18" charset="0"/>
              </a:rPr>
              <a:t>.</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dirty="0"/>
          </a:p>
          <a:p>
            <a:pPr marL="0" indent="0" algn="just">
              <a:buNone/>
            </a:pPr>
            <a:endParaRPr lang="en-US" dirty="0"/>
          </a:p>
        </p:txBody>
      </p:sp>
    </p:spTree>
    <p:extLst>
      <p:ext uri="{BB962C8B-B14F-4D97-AF65-F5344CB8AC3E}">
        <p14:creationId xmlns:p14="http://schemas.microsoft.com/office/powerpoint/2010/main" val="2661916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110</Words>
  <Application>Microsoft Office PowerPoint</Application>
  <PresentationFormat>Widescreen</PresentationFormat>
  <Paragraphs>48</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PowerPoint Presentation</vt:lpstr>
      <vt:lpstr>PowerPoint Presentation</vt:lpstr>
      <vt:lpstr>Definition</vt:lpstr>
      <vt:lpstr>PowerPoint Presentation</vt:lpstr>
      <vt:lpstr>PowerPoint Presentation</vt:lpstr>
      <vt:lpstr>Definition</vt:lpstr>
      <vt:lpstr>PowerPoint Presentation</vt:lpstr>
      <vt:lpstr>PowerPoint Presentation</vt:lpstr>
      <vt:lpstr>Definition</vt:lpstr>
      <vt:lpstr>PowerPoint Presentation</vt:lpstr>
      <vt:lpstr>PowerPoint Presentation</vt:lpstr>
      <vt:lpstr>Definition</vt:lpstr>
      <vt:lpstr> Following are certain indicators which make it mandatory for a firm to adopt this strategy for its survival. These are: </vt:lpstr>
      <vt:lpstr>PowerPoint Presentation</vt:lpstr>
      <vt:lpstr>Definition</vt:lpstr>
      <vt:lpstr>PowerPoint Presentation</vt:lpstr>
      <vt:lpstr>Definition </vt:lpstr>
      <vt:lpstr>PowerPoint Presentation</vt:lpstr>
      <vt:lpstr>Definition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AlmaSameem</dc:creator>
  <cp:lastModifiedBy>AlmaSameem</cp:lastModifiedBy>
  <cp:revision>9</cp:revision>
  <dcterms:created xsi:type="dcterms:W3CDTF">2016-11-30T10:53:36Z</dcterms:created>
  <dcterms:modified xsi:type="dcterms:W3CDTF">2016-12-03T07:07:07Z</dcterms:modified>
</cp:coreProperties>
</file>