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24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60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7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2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6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5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11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5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0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7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47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52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0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2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6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1097D3-598D-4B7C-96EB-0E4B1E6C4F9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C7D93E-5D90-4602-B4CF-0D592DB74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Definitions of Language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5460642"/>
            <a:ext cx="6815669" cy="1397357"/>
          </a:xfrm>
        </p:spPr>
        <p:txBody>
          <a:bodyPr>
            <a:normAutofit/>
          </a:bodyPr>
          <a:lstStyle/>
          <a:p>
            <a:r>
              <a:rPr lang="en-GB" dirty="0" smtClean="0"/>
              <a:t>Lecturer- </a:t>
            </a:r>
            <a:r>
              <a:rPr lang="en-GB" dirty="0" err="1" smtClean="0"/>
              <a:t>Mrs.</a:t>
            </a:r>
            <a:r>
              <a:rPr lang="en-GB" dirty="0" smtClean="0"/>
              <a:t> </a:t>
            </a:r>
            <a:r>
              <a:rPr lang="en-GB" dirty="0" err="1" smtClean="0"/>
              <a:t>K.Rfathima</a:t>
            </a:r>
            <a:r>
              <a:rPr lang="en-GB" dirty="0" smtClean="0"/>
              <a:t> </a:t>
            </a:r>
            <a:r>
              <a:rPr lang="en-GB" dirty="0" err="1" smtClean="0"/>
              <a:t>Seefa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31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9397"/>
            <a:ext cx="9601196" cy="5386472"/>
          </a:xfrm>
        </p:spPr>
        <p:txBody>
          <a:bodyPr>
            <a:noAutofit/>
          </a:bodyPr>
          <a:lstStyle/>
          <a:p>
            <a:pPr lvl="0"/>
            <a:r>
              <a:rPr lang="en-GB" sz="2800" dirty="0"/>
              <a:t>Language is a purely human and non-instinctive method of communicating ideas, emotions, and desires by means of a system of </a:t>
            </a:r>
            <a:r>
              <a:rPr lang="en-GB" sz="2800" b="1" dirty="0">
                <a:solidFill>
                  <a:srgbClr val="FF0000"/>
                </a:solidFill>
              </a:rPr>
              <a:t>voluntarily</a:t>
            </a:r>
            <a:r>
              <a:rPr lang="en-GB" sz="2800" dirty="0"/>
              <a:t> produced symbols. These symbols are, in the first instance, auditory and they are produced by the so-called “organs of speech”</a:t>
            </a:r>
          </a:p>
          <a:p>
            <a:pPr marL="0" lvl="0" indent="0">
              <a:buNone/>
            </a:pPr>
            <a:r>
              <a:rPr lang="en-GB" sz="2800" dirty="0" smtClean="0"/>
              <a:t>										-	Edward Sapir</a:t>
            </a:r>
          </a:p>
          <a:p>
            <a:pPr marL="0" lvl="0" indent="0">
              <a:buNone/>
            </a:pPr>
            <a:endParaRPr lang="en-GB" sz="2800" dirty="0"/>
          </a:p>
          <a:p>
            <a:pPr lvl="0"/>
            <a:r>
              <a:rPr lang="en-GB" sz="2800" dirty="0" smtClean="0"/>
              <a:t>“</a:t>
            </a:r>
            <a:r>
              <a:rPr lang="en-GB" sz="2800" dirty="0"/>
              <a:t>A language is a system of </a:t>
            </a:r>
            <a:r>
              <a:rPr lang="en-GB" sz="2800" b="1" dirty="0">
                <a:solidFill>
                  <a:srgbClr val="FF0000"/>
                </a:solidFill>
              </a:rPr>
              <a:t>arbitrary vocal symbols </a:t>
            </a:r>
            <a:r>
              <a:rPr lang="en-GB" sz="2800" dirty="0"/>
              <a:t>by means of which a social group cooperates.” </a:t>
            </a:r>
          </a:p>
          <a:p>
            <a:pPr marL="0" lvl="0" indent="0">
              <a:buNone/>
            </a:pPr>
            <a:r>
              <a:rPr lang="en-GB" sz="2800" dirty="0" smtClean="0"/>
              <a:t>										-	Bernard Bloch &amp; George </a:t>
            </a:r>
            <a:r>
              <a:rPr lang="en-GB" sz="2800" dirty="0"/>
              <a:t>L. </a:t>
            </a:r>
            <a:r>
              <a:rPr lang="en-GB" sz="2800" dirty="0" smtClean="0"/>
              <a:t>													</a:t>
            </a:r>
            <a:r>
              <a:rPr lang="en-GB" sz="2800" dirty="0" err="1" smtClean="0"/>
              <a:t>Trager</a:t>
            </a:r>
            <a:r>
              <a:rPr lang="en-GB" sz="2800" dirty="0" smtClean="0"/>
              <a:t>. (American linguists)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908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84856"/>
            <a:ext cx="9601196" cy="4691012"/>
          </a:xfrm>
        </p:spPr>
        <p:txBody>
          <a:bodyPr/>
          <a:lstStyle/>
          <a:p>
            <a:pPr lvl="0"/>
            <a:r>
              <a:rPr lang="en-GB" dirty="0"/>
              <a:t>“Language is the expression of ideas by means of speech-sounds combined into words. Words are combined into sentences, this combination answering to that of ideas into thoughts.”</a:t>
            </a:r>
          </a:p>
          <a:p>
            <a:pPr marL="0" lvl="0" indent="0">
              <a:buNone/>
            </a:pPr>
            <a:r>
              <a:rPr lang="en-GB" dirty="0" smtClean="0"/>
              <a:t>									-	Henry </a:t>
            </a:r>
            <a:r>
              <a:rPr lang="en-GB" dirty="0"/>
              <a:t>Sweet, an English phonetician </a:t>
            </a:r>
            <a:r>
              <a:rPr lang="en-GB" dirty="0" smtClean="0"/>
              <a:t>												and </a:t>
            </a:r>
            <a:r>
              <a:rPr lang="en-GB" dirty="0"/>
              <a:t>language scholar</a:t>
            </a:r>
            <a:r>
              <a:rPr lang="en-GB" dirty="0" smtClean="0"/>
              <a:t>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“Language is a set (finite or infinite) of sentences, each finite in length and constructed out of a finite set of elements” </a:t>
            </a:r>
          </a:p>
          <a:p>
            <a:pPr marL="0" lvl="0" indent="0">
              <a:buNone/>
            </a:pPr>
            <a:r>
              <a:rPr lang="en-GB" dirty="0"/>
              <a:t>	</a:t>
            </a:r>
            <a:r>
              <a:rPr lang="en-GB" dirty="0" smtClean="0"/>
              <a:t>									-	Noam </a:t>
            </a:r>
            <a:r>
              <a:rPr lang="en-GB" dirty="0"/>
              <a:t>Chomsky ( 1957)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86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98491"/>
            <a:ext cx="9601196" cy="5077378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“Language is a system of </a:t>
            </a:r>
            <a:r>
              <a:rPr lang="en-GB" b="1" dirty="0">
                <a:solidFill>
                  <a:srgbClr val="FF0000"/>
                </a:solidFill>
              </a:rPr>
              <a:t>signs</a:t>
            </a:r>
            <a:r>
              <a:rPr lang="en-GB" dirty="0"/>
              <a:t>”</a:t>
            </a:r>
          </a:p>
          <a:p>
            <a:pPr marL="0" lvl="0" indent="0">
              <a:buNone/>
            </a:pPr>
            <a:r>
              <a:rPr lang="en-GB" dirty="0" smtClean="0"/>
              <a:t>						- Ferdinand </a:t>
            </a:r>
            <a:r>
              <a:rPr lang="en-GB" dirty="0"/>
              <a:t>De Saussure (Father of Modern Linguistics)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Sign = word</a:t>
            </a:r>
          </a:p>
          <a:p>
            <a:pPr marL="0" indent="0">
              <a:buNone/>
            </a:pPr>
            <a:r>
              <a:rPr lang="en-GB" dirty="0" smtClean="0"/>
              <a:t>				Signified (the image of a tree  </a:t>
            </a:r>
          </a:p>
          <a:p>
            <a:pPr marL="0" indent="0">
              <a:buNone/>
            </a:pPr>
            <a:r>
              <a:rPr lang="en-GB" dirty="0" smtClean="0"/>
              <a:t>Sign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Signifier (sound associated with the image) TREE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Duality of patterning. (refer to </a:t>
            </a:r>
            <a:r>
              <a:rPr lang="en-GB" smtClean="0"/>
              <a:t>the hand out </a:t>
            </a:r>
            <a:r>
              <a:rPr lang="en-GB" dirty="0" smtClean="0"/>
              <a:t>on “what </a:t>
            </a:r>
            <a:r>
              <a:rPr lang="en-GB" smtClean="0"/>
              <a:t>is language”)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12135" y="3644721"/>
            <a:ext cx="1094704" cy="592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12135" y="4237149"/>
            <a:ext cx="1094704" cy="38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https://media2.picsearch.com/is?nC1ykfVd9FKrxcUOUyEy2lcE1cMbdHV6mQtfwZ5h7Fs&amp;height=7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3" r="4117"/>
          <a:stretch/>
        </p:blipFill>
        <p:spPr bwMode="auto">
          <a:xfrm>
            <a:off x="6659451" y="3016071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505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259569"/>
          </a:xfrm>
        </p:spPr>
        <p:txBody>
          <a:bodyPr/>
          <a:lstStyle/>
          <a:p>
            <a:r>
              <a:rPr lang="en-GB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665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97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Definitions of Language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 of Language</dc:title>
  <dc:creator>Fathima Sheefa</dc:creator>
  <cp:lastModifiedBy>Fathima Sheefa</cp:lastModifiedBy>
  <cp:revision>4</cp:revision>
  <dcterms:created xsi:type="dcterms:W3CDTF">2020-05-06T18:12:51Z</dcterms:created>
  <dcterms:modified xsi:type="dcterms:W3CDTF">2020-05-06T19:36:44Z</dcterms:modified>
</cp:coreProperties>
</file>