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 id="315" r:id="rId13"/>
    <p:sldId id="323" r:id="rId14"/>
    <p:sldId id="316" r:id="rId15"/>
    <p:sldId id="317" r:id="rId16"/>
    <p:sldId id="318" r:id="rId17"/>
    <p:sldId id="319" r:id="rId18"/>
    <p:sldId id="320" r:id="rId19"/>
    <p:sldId id="321" r:id="rId20"/>
    <p:sldId id="322" r:id="rId21"/>
    <p:sldId id="324" r:id="rId22"/>
    <p:sldId id="325" r:id="rId23"/>
    <p:sldId id="326" r:id="rId24"/>
    <p:sldId id="327" r:id="rId25"/>
    <p:sldId id="328" r:id="rId26"/>
    <p:sldId id="329" r:id="rId27"/>
    <p:sldId id="330" r:id="rId28"/>
    <p:sldId id="331" r:id="rId29"/>
    <p:sldId id="333" r:id="rId30"/>
    <p:sldId id="334" r:id="rId31"/>
    <p:sldId id="332" r:id="rId32"/>
    <p:sldId id="335" r:id="rId33"/>
    <p:sldId id="336" r:id="rId34"/>
    <p:sldId id="337" r:id="rId35"/>
    <p:sldId id="338" r:id="rId36"/>
    <p:sldId id="339" r:id="rId37"/>
    <p:sldId id="34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5011426" cy="3494791"/>
          </a:xfrm>
        </p:spPr>
        <p:txBody>
          <a:bodyPr>
            <a:normAutofit/>
          </a:bodyPr>
          <a:lstStyle/>
          <a:p>
            <a:r>
              <a:rPr lang="en-US" dirty="0"/>
              <a:t>PHT – </a:t>
            </a:r>
            <a:r>
              <a:rPr lang="en-US" sz="4400" dirty="0"/>
              <a:t>TUTORIAL DISCUSSION - I</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8A66F-A1AB-E935-9578-1C0B8F516D09}"/>
              </a:ext>
            </a:extLst>
          </p:cNvPr>
          <p:cNvSpPr>
            <a:spLocks noGrp="1"/>
          </p:cNvSpPr>
          <p:nvPr>
            <p:ph idx="1"/>
          </p:nvPr>
        </p:nvSpPr>
        <p:spPr>
          <a:xfrm>
            <a:off x="1097280" y="410817"/>
            <a:ext cx="10058400" cy="5458275"/>
          </a:xfrm>
        </p:spPr>
        <p:txBody>
          <a:bodyPr/>
          <a:lstStyle/>
          <a:p>
            <a:r>
              <a:rPr lang="en-US" sz="2000" dirty="0">
                <a:latin typeface="Arial" panose="020B0604020202020204" pitchFamily="34" charset="0"/>
                <a:cs typeface="Arial" panose="020B0604020202020204" pitchFamily="34" charset="0"/>
              </a:rPr>
              <a:t>Effective guidelines from government or policy maker to reduce the PH losses</a:t>
            </a:r>
          </a:p>
          <a:p>
            <a:r>
              <a:rPr lang="en-US" dirty="0"/>
              <a:t>Follow the effective and appropriate crop calendar and harvesting at the proper maturity stage</a:t>
            </a:r>
          </a:p>
          <a:p>
            <a:r>
              <a:rPr lang="en-US" dirty="0"/>
              <a:t>Use of appropriate transporting containers and avoiding vibration or shaking to the produce during transport</a:t>
            </a:r>
          </a:p>
          <a:p>
            <a:r>
              <a:rPr lang="en-US" dirty="0"/>
              <a:t> most of the environmental conditions controllers in storage centers are depend on </a:t>
            </a:r>
            <a:r>
              <a:rPr lang="en-US" dirty="0" err="1"/>
              <a:t>tha</a:t>
            </a:r>
            <a:r>
              <a:rPr lang="en-US" dirty="0"/>
              <a:t> electricity . nowadays we have power problem . therefore if we can introduce renewable power solutions such as solar panels ..we can reduce post harvest losses in our country.</a:t>
            </a:r>
          </a:p>
          <a:p>
            <a:r>
              <a:rPr lang="en-US" dirty="0"/>
              <a:t>Improve research and innovation to find more ways to reduce PH losses</a:t>
            </a:r>
          </a:p>
          <a:p>
            <a:r>
              <a:rPr lang="en-US" dirty="0"/>
              <a:t>extending shelf-life of produce by maintaining appropriate temperatures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4411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256D-81BC-E6CE-19AB-FCB7CA7703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7B81A2-1AB4-D3D5-9907-1D0B6F491431}"/>
              </a:ext>
            </a:extLst>
          </p:cNvPr>
          <p:cNvSpPr>
            <a:spLocks noGrp="1"/>
          </p:cNvSpPr>
          <p:nvPr>
            <p:ph idx="1"/>
          </p:nvPr>
        </p:nvSpPr>
        <p:spPr>
          <a:xfrm>
            <a:off x="1097280" y="1444487"/>
            <a:ext cx="10058400" cy="4424605"/>
          </a:xfrm>
        </p:spPr>
        <p:txBody>
          <a:bodyPr>
            <a:noAutofit/>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Harvesting should be done in cooler temperature.</a:t>
            </a:r>
          </a:p>
          <a:p>
            <a:r>
              <a:rPr lang="en-US" sz="1800" dirty="0">
                <a:latin typeface="Arial" panose="020B0604020202020204" pitchFamily="34" charset="0"/>
                <a:cs typeface="Arial" panose="020B0604020202020204" pitchFamily="34" charset="0"/>
              </a:rPr>
              <a:t>• Threshing of grains should be handled properly.</a:t>
            </a:r>
          </a:p>
          <a:p>
            <a:r>
              <a:rPr lang="en-US" sz="1800" dirty="0">
                <a:latin typeface="Arial" panose="020B0604020202020204" pitchFamily="34" charset="0"/>
                <a:cs typeface="Arial" panose="020B0604020202020204" pitchFamily="34" charset="0"/>
              </a:rPr>
              <a:t>• The grains should be dried completely before storage.</a:t>
            </a:r>
          </a:p>
          <a:p>
            <a:r>
              <a:rPr lang="en-US" sz="1800" dirty="0">
                <a:latin typeface="Arial" panose="020B0604020202020204" pitchFamily="34" charset="0"/>
                <a:cs typeface="Arial" panose="020B0604020202020204" pitchFamily="34" charset="0"/>
              </a:rPr>
              <a:t>• The storage areas should be highly sanitized with proper ventilation and cleaning.</a:t>
            </a:r>
          </a:p>
          <a:p>
            <a:r>
              <a:rPr lang="en-US" sz="1800" dirty="0">
                <a:latin typeface="Arial" panose="020B0604020202020204" pitchFamily="34" charset="0"/>
                <a:cs typeface="Arial" panose="020B0604020202020204" pitchFamily="34" charset="0"/>
              </a:rPr>
              <a:t>• The packaging of the product must obey the quality standards.</a:t>
            </a:r>
          </a:p>
          <a:p>
            <a:r>
              <a:rPr lang="en-US" sz="1800" dirty="0">
                <a:latin typeface="Arial" panose="020B0604020202020204" pitchFamily="34" charset="0"/>
                <a:cs typeface="Arial" panose="020B0604020202020204" pitchFamily="34" charset="0"/>
              </a:rPr>
              <a:t>• Proper transportation to the market to avoid food spillage, and decay of the food product.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8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5EBA-FF06-8EB3-831C-C4E0689BFABB}"/>
              </a:ext>
            </a:extLst>
          </p:cNvPr>
          <p:cNvSpPr>
            <a:spLocks noGrp="1"/>
          </p:cNvSpPr>
          <p:nvPr>
            <p:ph type="title"/>
          </p:nvPr>
        </p:nvSpPr>
        <p:spPr/>
        <p:txBody>
          <a:bodyPr/>
          <a:lstStyle/>
          <a:p>
            <a:r>
              <a:rPr lang="en-US" dirty="0"/>
              <a:t>Lecture 02 - Biological and environmental factors involved in deterioration (15%)</a:t>
            </a:r>
          </a:p>
        </p:txBody>
      </p:sp>
      <p:sp>
        <p:nvSpPr>
          <p:cNvPr id="3" name="Content Placeholder 2">
            <a:extLst>
              <a:ext uri="{FF2B5EF4-FFF2-40B4-BE49-F238E27FC236}">
                <a16:creationId xmlns:a16="http://schemas.microsoft.com/office/drawing/2014/main" id="{983DE639-C4F7-1800-620C-2DAD8532BCBF}"/>
              </a:ext>
            </a:extLst>
          </p:cNvPr>
          <p:cNvSpPr>
            <a:spLocks noGrp="1"/>
          </p:cNvSpPr>
          <p:nvPr>
            <p:ph idx="1"/>
          </p:nvPr>
        </p:nvSpPr>
        <p:spPr/>
        <p:txBody>
          <a:bodyPr>
            <a:normAutofit lnSpcReduction="10000"/>
          </a:bodyPr>
          <a:lstStyle/>
          <a:p>
            <a:pPr marL="342900" marR="0" lvl="0" indent="-342900">
              <a:lnSpc>
                <a:spcPct val="150000"/>
              </a:lnSpc>
              <a:spcBef>
                <a:spcPts val="0"/>
              </a:spcBef>
              <a:spcAft>
                <a:spcPts val="0"/>
              </a:spcAft>
              <a:buFont typeface="+mj-lt"/>
              <a:buAutoNum type="arabicPeriod"/>
              <a:tabLst>
                <a:tab pos="57658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What are the biological factors involved in deterioration?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Respiration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Ethylene production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Compositional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Growth and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Transpiration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Physiological breakdown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Physical damage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 Pathological breakdown</a:t>
            </a:r>
            <a:endParaRPr lang="en-US" dirty="0"/>
          </a:p>
        </p:txBody>
      </p:sp>
    </p:spTree>
    <p:extLst>
      <p:ext uri="{BB962C8B-B14F-4D97-AF65-F5344CB8AC3E}">
        <p14:creationId xmlns:p14="http://schemas.microsoft.com/office/powerpoint/2010/main" val="33473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E564-C907-17BB-EEA4-F68BA1AD5D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C97FBC-0F0A-49D7-5AAB-32D04E3CD5DA}"/>
              </a:ext>
            </a:extLst>
          </p:cNvPr>
          <p:cNvSpPr>
            <a:spLocks noGrp="1"/>
          </p:cNvSpPr>
          <p:nvPr>
            <p:ph idx="1"/>
          </p:nvPr>
        </p:nvSpPr>
        <p:spPr/>
        <p:txBody>
          <a:bodyPr/>
          <a:lstStyle/>
          <a:p>
            <a:pPr marL="0" marR="0" lvl="0" indent="0">
              <a:lnSpc>
                <a:spcPct val="150000"/>
              </a:lnSpc>
              <a:spcBef>
                <a:spcPts val="0"/>
              </a:spcBef>
              <a:spcAft>
                <a:spcPts val="800"/>
              </a:spcAft>
              <a:buNone/>
              <a:tabLst>
                <a:tab pos="57658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ii. How composition change affect the food?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Description for changes in pigmentation and carbohydrates content</a:t>
            </a:r>
            <a:endParaRPr lang="en-US" dirty="0"/>
          </a:p>
        </p:txBody>
      </p:sp>
    </p:spTree>
    <p:extLst>
      <p:ext uri="{BB962C8B-B14F-4D97-AF65-F5344CB8AC3E}">
        <p14:creationId xmlns:p14="http://schemas.microsoft.com/office/powerpoint/2010/main" val="67353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A98B-C4C2-ADA5-D4B1-E105A94808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BC4EAD-4B44-87F2-2661-909968543CE2}"/>
              </a:ext>
            </a:extLst>
          </p:cNvPr>
          <p:cNvSpPr>
            <a:spLocks noGrp="1"/>
          </p:cNvSpPr>
          <p:nvPr>
            <p:ph idx="1"/>
          </p:nvPr>
        </p:nvSpPr>
        <p:spPr/>
        <p:txBody>
          <a:bodyPr/>
          <a:lstStyle/>
          <a:p>
            <a:pPr marL="0" marR="0" lvl="0" indent="0">
              <a:lnSpc>
                <a:spcPct val="150000"/>
              </a:lnSpc>
              <a:spcBef>
                <a:spcPts val="0"/>
              </a:spcBef>
              <a:spcAft>
                <a:spcPts val="0"/>
              </a:spcAft>
              <a:buNone/>
              <a:tabLst>
                <a:tab pos="57658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iii. What are the environmental factors involve in deterioration and discuss how they contribute to deterioration?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Temperature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Relative humidity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Atmospheric composition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Ethylene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Light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008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DA97-D3F2-1C86-C633-987EE3878881}"/>
              </a:ext>
            </a:extLst>
          </p:cNvPr>
          <p:cNvSpPr>
            <a:spLocks noGrp="1"/>
          </p:cNvSpPr>
          <p:nvPr>
            <p:ph type="title"/>
          </p:nvPr>
        </p:nvSpPr>
        <p:spPr>
          <a:xfrm>
            <a:off x="1097280" y="988908"/>
            <a:ext cx="10058400" cy="1450757"/>
          </a:xfrm>
        </p:spPr>
        <p:txBody>
          <a:bodyPr>
            <a:normAutofit fontScale="90000"/>
          </a:bodyPr>
          <a:lstStyle/>
          <a:p>
            <a:r>
              <a:rPr lang="en-GB" sz="4800" b="1" dirty="0">
                <a:latin typeface="Arial" panose="020B0604020202020204" pitchFamily="34" charset="0"/>
                <a:ea typeface="Calibri" panose="020F0502020204030204" pitchFamily="34" charset="0"/>
                <a:cs typeface="Times New Roman" panose="02020603050405020304" pitchFamily="18" charset="0"/>
              </a:rPr>
              <a:t>Lecture 03 - </a:t>
            </a:r>
            <a:r>
              <a:rPr lang="en-GB" sz="4800" dirty="0">
                <a:latin typeface="Arial" panose="020B0604020202020204" pitchFamily="34" charset="0"/>
                <a:ea typeface="Calibri" panose="020F0502020204030204" pitchFamily="34" charset="0"/>
                <a:cs typeface="Times New Roman" panose="02020603050405020304" pitchFamily="18" charset="0"/>
              </a:rPr>
              <a:t>Maturation and maturity indices</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D592EE7-89DB-C99E-EF20-0F47FCEAF91A}"/>
              </a:ext>
            </a:extLst>
          </p:cNvPr>
          <p:cNvSpPr>
            <a:spLocks noGrp="1"/>
          </p:cNvSpPr>
          <p:nvPr>
            <p:ph idx="1"/>
          </p:nvPr>
        </p:nvSpPr>
        <p:spPr/>
        <p:txBody>
          <a:bodyPr/>
          <a:lstStyle/>
          <a:p>
            <a:pPr marL="0" marR="0" lvl="0" indent="0">
              <a:lnSpc>
                <a:spcPct val="150000"/>
              </a:lnSpc>
              <a:spcBef>
                <a:spcPts val="0"/>
              </a:spcBef>
              <a:spcAft>
                <a:spcPts val="0"/>
              </a:spcAft>
              <a:buNone/>
              <a:tabLst>
                <a:tab pos="576580" algn="l"/>
              </a:tabLst>
            </a:pPr>
            <a:r>
              <a:rPr lang="en-GB" sz="1800" b="1" dirty="0" err="1">
                <a:effectLst/>
                <a:latin typeface="Arial" panose="020B0604020202020204" pitchFamily="34" charset="0"/>
                <a:ea typeface="Calibri" panose="020F0502020204030204" pitchFamily="34" charset="0"/>
                <a:cs typeface="Times New Roman" panose="02020603050405020304" pitchFamily="18" charset="0"/>
              </a:rPr>
              <a:t>i</a:t>
            </a:r>
            <a:r>
              <a:rPr lang="en-GB" sz="1800" b="1" dirty="0">
                <a:effectLst/>
                <a:latin typeface="Arial" panose="020B0604020202020204" pitchFamily="34" charset="0"/>
                <a:ea typeface="Calibri" panose="020F0502020204030204" pitchFamily="34" charset="0"/>
                <a:cs typeface="Times New Roman" panose="02020603050405020304" pitchFamily="18" charset="0"/>
              </a:rPr>
              <a:t>. What is the maturity and discuss the types of maturity?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stage at which a commodity has reached a sufficient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of development that at the time of  harvesting and postharvest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handling (including ripening) its quality will be at least the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minimum acceptable to the ultimate consumer.</a:t>
            </a:r>
          </a:p>
          <a:p>
            <a:pPr marL="342900" marR="0" lvl="0" indent="-342900">
              <a:lnSpc>
                <a:spcPct val="150000"/>
              </a:lnSpc>
              <a:spcBef>
                <a:spcPts val="0"/>
              </a:spcBef>
              <a:spcAft>
                <a:spcPts val="0"/>
              </a:spcAft>
              <a:buFont typeface="+mj-lt"/>
              <a:buAutoNum type="alphaLcPeriod"/>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Physiological maturity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Harvest maturity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Commercial/ horticultural maturity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tabLst>
                <a:tab pos="57658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42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AED2-8B19-3168-2215-E79F4E23864A}"/>
              </a:ext>
            </a:extLst>
          </p:cNvPr>
          <p:cNvSpPr>
            <a:spLocks noGrp="1"/>
          </p:cNvSpPr>
          <p:nvPr>
            <p:ph type="title"/>
          </p:nvPr>
        </p:nvSpPr>
        <p:spPr>
          <a:xfrm>
            <a:off x="1097280" y="988908"/>
            <a:ext cx="10058400" cy="1450757"/>
          </a:xfrm>
        </p:spPr>
        <p:txBody>
          <a:bodyPr>
            <a:normAutofit fontScale="90000"/>
          </a:bodyPr>
          <a:lstStyle/>
          <a:p>
            <a:r>
              <a:rPr lang="en-GB" sz="4800" b="1" dirty="0">
                <a:latin typeface="Arial" panose="020B0604020202020204" pitchFamily="34" charset="0"/>
                <a:ea typeface="Calibri" panose="020F0502020204030204" pitchFamily="34" charset="0"/>
                <a:cs typeface="Times New Roman" panose="02020603050405020304" pitchFamily="18" charset="0"/>
              </a:rPr>
              <a:t>ii. List out the characteristic of  maturity index. (25%)</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9691CEE-D153-A5C0-4152-3386C1DD9844}"/>
              </a:ext>
            </a:extLst>
          </p:cNvPr>
          <p:cNvSpPr>
            <a:spLocks noGrp="1"/>
          </p:cNvSpPr>
          <p:nvPr>
            <p:ph idx="1"/>
          </p:nvPr>
        </p:nvSpPr>
        <p:spPr/>
        <p:txBody>
          <a:bodyPr>
            <a:normAutofit/>
          </a:bodyPr>
          <a:lstStyle/>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Must be simple.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Readily performed in the field.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Require relatively inexpensive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Should be objective (measurement) rather than subjective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(evaluation).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Consistently relate to the quality and postharvest life of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commodity for all growers, districts and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Should be non-destructive.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390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DAA6-D432-8B95-38F8-78111FA976A6}"/>
              </a:ext>
            </a:extLst>
          </p:cNvPr>
          <p:cNvSpPr>
            <a:spLocks noGrp="1"/>
          </p:cNvSpPr>
          <p:nvPr>
            <p:ph type="title"/>
          </p:nvPr>
        </p:nvSpPr>
        <p:spPr/>
        <p:txBody>
          <a:bodyPr/>
          <a:lstStyle/>
          <a:p>
            <a:r>
              <a:rPr lang="en-GB" sz="4800" b="1" dirty="0">
                <a:latin typeface="Arial" panose="020B0604020202020204" pitchFamily="34" charset="0"/>
                <a:ea typeface="Calibri" panose="020F0502020204030204" pitchFamily="34" charset="0"/>
                <a:cs typeface="Times New Roman" panose="02020603050405020304" pitchFamily="18" charset="0"/>
              </a:rPr>
              <a:t>iii. Assess the crop maturity.</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A202275-9B0A-6C91-9D03-8490E70A3D4D}"/>
              </a:ext>
            </a:extLst>
          </p:cNvPr>
          <p:cNvSpPr>
            <a:spLocks noGrp="1"/>
          </p:cNvSpPr>
          <p:nvPr>
            <p:ph idx="1"/>
          </p:nvPr>
        </p:nvSpPr>
        <p:spPr/>
        <p:txBody>
          <a:bodyPr/>
          <a:lstStyle/>
          <a:p>
            <a:pPr marL="0" marR="0">
              <a:lnSpc>
                <a:spcPct val="107000"/>
              </a:lnSpc>
              <a:spcBef>
                <a:spcPts val="0"/>
              </a:spcBef>
              <a:spcAft>
                <a:spcPts val="80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Colour, size, shape, aroma, leaf changes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092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AE07-CD41-2018-82D8-E97394A322F4}"/>
              </a:ext>
            </a:extLst>
          </p:cNvPr>
          <p:cNvSpPr>
            <a:spLocks noGrp="1"/>
          </p:cNvSpPr>
          <p:nvPr>
            <p:ph type="title"/>
          </p:nvPr>
        </p:nvSpPr>
        <p:spPr/>
        <p:txBody>
          <a:bodyPr/>
          <a:lstStyle/>
          <a:p>
            <a:r>
              <a:rPr lang="en-US" dirty="0"/>
              <a:t>Lecture 04 - Post- harvest technology procedure</a:t>
            </a:r>
          </a:p>
        </p:txBody>
      </p:sp>
      <p:sp>
        <p:nvSpPr>
          <p:cNvPr id="3" name="Content Placeholder 2">
            <a:extLst>
              <a:ext uri="{FF2B5EF4-FFF2-40B4-BE49-F238E27FC236}">
                <a16:creationId xmlns:a16="http://schemas.microsoft.com/office/drawing/2014/main" id="{F00F3546-BE72-714A-F1FB-0E493F81B8A1}"/>
              </a:ext>
            </a:extLst>
          </p:cNvPr>
          <p:cNvSpPr>
            <a:spLocks noGrp="1"/>
          </p:cNvSpPr>
          <p:nvPr>
            <p:ph idx="1"/>
          </p:nvPr>
        </p:nvSpPr>
        <p:spPr>
          <a:xfrm>
            <a:off x="1036320" y="1737360"/>
            <a:ext cx="10058400" cy="3760891"/>
          </a:xfrm>
        </p:spPr>
        <p:txBody>
          <a:bodyPr>
            <a:noAutofit/>
          </a:bodyPr>
          <a:lstStyle/>
          <a:p>
            <a:r>
              <a:rPr lang="en-US" sz="2400" dirty="0">
                <a:solidFill>
                  <a:schemeClr val="tx1"/>
                </a:solidFill>
              </a:rPr>
              <a:t>01.	What are the principles behind the cooling system? (15%)</a:t>
            </a:r>
          </a:p>
          <a:p>
            <a:pPr>
              <a:buFont typeface="Wingdings" panose="05000000000000000000" pitchFamily="2" charset="2"/>
              <a:buChar char="§"/>
            </a:pPr>
            <a:r>
              <a:rPr lang="en-US" sz="2400" dirty="0">
                <a:solidFill>
                  <a:schemeClr val="tx1"/>
                </a:solidFill>
              </a:rPr>
              <a:t> Vital heat released from the commodity should be considered in a temperature management </a:t>
            </a:r>
            <a:r>
              <a:rPr lang="en-US" sz="2400" dirty="0" err="1">
                <a:solidFill>
                  <a:schemeClr val="tx1"/>
                </a:solidFill>
              </a:rPr>
              <a:t>programme</a:t>
            </a:r>
            <a:r>
              <a:rPr lang="en-US" sz="2400" dirty="0">
                <a:solidFill>
                  <a:schemeClr val="tx1"/>
                </a:solidFill>
              </a:rPr>
              <a:t>. Field heat</a:t>
            </a:r>
          </a:p>
          <a:p>
            <a:r>
              <a:rPr lang="en-US" sz="2400" dirty="0">
                <a:solidFill>
                  <a:schemeClr val="tx1"/>
                </a:solidFill>
              </a:rPr>
              <a:t>• Product temperature is a determinant of respiratory rate.</a:t>
            </a:r>
          </a:p>
          <a:p>
            <a:r>
              <a:rPr lang="en-US" sz="2400" dirty="0">
                <a:solidFill>
                  <a:schemeClr val="tx1"/>
                </a:solidFill>
              </a:rPr>
              <a:t>• Each 10 0C temperature reduction reduces respiratory activity by a factor of 2-4.</a:t>
            </a:r>
          </a:p>
          <a:p>
            <a:r>
              <a:rPr lang="en-US" sz="2400" dirty="0">
                <a:solidFill>
                  <a:schemeClr val="tx1"/>
                </a:solidFill>
              </a:rPr>
              <a:t>• Good cooling and temperature management practices are important to reduce physiological deterioration.</a:t>
            </a:r>
          </a:p>
          <a:p>
            <a:r>
              <a:rPr lang="en-US" sz="2400" dirty="0">
                <a:solidFill>
                  <a:schemeClr val="tx1"/>
                </a:solidFill>
              </a:rPr>
              <a:t>• Extends the shelf-life of horticultural commodities.</a:t>
            </a:r>
          </a:p>
          <a:p>
            <a:endParaRPr lang="en-US" sz="2400" dirty="0">
              <a:solidFill>
                <a:schemeClr val="tx1"/>
              </a:solidFill>
            </a:endParaRPr>
          </a:p>
        </p:txBody>
      </p:sp>
    </p:spTree>
    <p:extLst>
      <p:ext uri="{BB962C8B-B14F-4D97-AF65-F5344CB8AC3E}">
        <p14:creationId xmlns:p14="http://schemas.microsoft.com/office/powerpoint/2010/main" val="5420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696B-63FC-CF78-0AC4-B939ED4F9AC7}"/>
              </a:ext>
            </a:extLst>
          </p:cNvPr>
          <p:cNvSpPr>
            <a:spLocks noGrp="1"/>
          </p:cNvSpPr>
          <p:nvPr>
            <p:ph type="title"/>
          </p:nvPr>
        </p:nvSpPr>
        <p:spPr/>
        <p:txBody>
          <a:bodyPr/>
          <a:lstStyle/>
          <a:p>
            <a:r>
              <a:rPr lang="en-US" dirty="0"/>
              <a:t>ii. What are the cooling methods? (10%)</a:t>
            </a:r>
          </a:p>
        </p:txBody>
      </p:sp>
      <p:sp>
        <p:nvSpPr>
          <p:cNvPr id="3" name="Content Placeholder 2">
            <a:extLst>
              <a:ext uri="{FF2B5EF4-FFF2-40B4-BE49-F238E27FC236}">
                <a16:creationId xmlns:a16="http://schemas.microsoft.com/office/drawing/2014/main" id="{166BC227-E174-D28A-8535-E083E7D22B3C}"/>
              </a:ext>
            </a:extLst>
          </p:cNvPr>
          <p:cNvSpPr>
            <a:spLocks noGrp="1"/>
          </p:cNvSpPr>
          <p:nvPr>
            <p:ph idx="1"/>
          </p:nvPr>
        </p:nvSpPr>
        <p:spPr/>
        <p:txBody>
          <a:bodyPr/>
          <a:lstStyle/>
          <a:p>
            <a:pPr>
              <a:buFont typeface="Wingdings" panose="05000000000000000000" pitchFamily="2" charset="2"/>
              <a:buChar char="§"/>
            </a:pPr>
            <a:r>
              <a:rPr lang="en-US" dirty="0"/>
              <a:t>Room cooling, </a:t>
            </a:r>
          </a:p>
          <a:p>
            <a:pPr>
              <a:buFont typeface="Wingdings" panose="05000000000000000000" pitchFamily="2" charset="2"/>
              <a:buChar char="§"/>
            </a:pPr>
            <a:r>
              <a:rPr lang="en-US" dirty="0"/>
              <a:t>forced-air cooling, </a:t>
            </a:r>
          </a:p>
          <a:p>
            <a:pPr>
              <a:buFont typeface="Wingdings" panose="05000000000000000000" pitchFamily="2" charset="2"/>
              <a:buChar char="§"/>
            </a:pPr>
            <a:r>
              <a:rPr lang="en-US" dirty="0"/>
              <a:t>hydro-cooling, package</a:t>
            </a:r>
          </a:p>
          <a:p>
            <a:pPr>
              <a:buFont typeface="Wingdings" panose="05000000000000000000" pitchFamily="2" charset="2"/>
              <a:buChar char="§"/>
            </a:pPr>
            <a:r>
              <a:rPr lang="en-US" dirty="0"/>
              <a:t>icing, vacuum cooling,</a:t>
            </a:r>
          </a:p>
          <a:p>
            <a:pPr>
              <a:buFont typeface="Wingdings" panose="05000000000000000000" pitchFamily="2" charset="2"/>
              <a:buChar char="§"/>
            </a:pPr>
            <a:r>
              <a:rPr lang="en-US" dirty="0"/>
              <a:t> top icing, channel-icing</a:t>
            </a:r>
          </a:p>
          <a:p>
            <a:pPr>
              <a:buFont typeface="Wingdings" panose="05000000000000000000" pitchFamily="2" charset="2"/>
              <a:buChar char="§"/>
            </a:pPr>
            <a:r>
              <a:rPr lang="en-US" dirty="0"/>
              <a:t>mechanical refrigeration in transport vehicles</a:t>
            </a:r>
          </a:p>
        </p:txBody>
      </p:sp>
    </p:spTree>
    <p:extLst>
      <p:ext uri="{BB962C8B-B14F-4D97-AF65-F5344CB8AC3E}">
        <p14:creationId xmlns:p14="http://schemas.microsoft.com/office/powerpoint/2010/main" val="280484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Lecture 01 - Post-harvest technology of fruits, vegetables and grains</a:t>
            </a:r>
          </a:p>
        </p:txBody>
      </p:sp>
      <p:sp>
        <p:nvSpPr>
          <p:cNvPr id="5" name="Content Placeholder 4">
            <a:extLst>
              <a:ext uri="{FF2B5EF4-FFF2-40B4-BE49-F238E27FC236}">
                <a16:creationId xmlns:a16="http://schemas.microsoft.com/office/drawing/2014/main" id="{4EA16706-BE94-EBC7-0FF4-8BD916D9D93B}"/>
              </a:ext>
            </a:extLst>
          </p:cNvPr>
          <p:cNvSpPr>
            <a:spLocks noGrp="1"/>
          </p:cNvSpPr>
          <p:nvPr>
            <p:ph idx="1"/>
          </p:nvPr>
        </p:nvSpPr>
        <p:spPr>
          <a:xfrm>
            <a:off x="1066800" y="1737360"/>
            <a:ext cx="10058400" cy="4305851"/>
          </a:xfrm>
        </p:spPr>
        <p:txBody>
          <a:bodyPr>
            <a:noAutofit/>
          </a:bodyPr>
          <a:lstStyle/>
          <a:p>
            <a:pPr marL="0" marR="0" lvl="0" indent="0">
              <a:lnSpc>
                <a:spcPct val="150000"/>
              </a:lnSpc>
              <a:spcBef>
                <a:spcPts val="0"/>
              </a:spcBef>
              <a:spcAft>
                <a:spcPts val="0"/>
              </a:spcAft>
              <a:buNone/>
            </a:pPr>
            <a:r>
              <a:rPr lang="en-GB" sz="1400" b="1" dirty="0">
                <a:effectLst/>
                <a:latin typeface="Arial" panose="020B0604020202020204" pitchFamily="34" charset="0"/>
                <a:ea typeface="Calibri" panose="020F0502020204030204" pitchFamily="34" charset="0"/>
                <a:cs typeface="Arial" panose="020B0604020202020204" pitchFamily="34" charset="0"/>
              </a:rPr>
              <a:t>Q1. I. What is post-harvest technology and it’s important? (20%)</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914400" marR="0">
              <a:lnSpc>
                <a:spcPct val="150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treatment of agricultural produce after harvest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914400" marR="0">
              <a:lnSpc>
                <a:spcPct val="150000"/>
              </a:lnSpc>
              <a:spcBef>
                <a:spcPts val="0"/>
              </a:spcBef>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To ensure its protection, conservation, procession etc.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914400" marR="0">
              <a:lnSpc>
                <a:spcPct val="150000"/>
              </a:lnSpc>
              <a:spcBef>
                <a:spcPts val="0"/>
              </a:spcBef>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to meet the food and nutritional requirements of the consuming population</a:t>
            </a:r>
            <a:endParaRPr lang="en-GB" sz="1400" dirty="0">
              <a:latin typeface="Arial" panose="020B0604020202020204" pitchFamily="34" charset="0"/>
              <a:ea typeface="Calibri" panose="020F0502020204030204" pitchFamily="34" charset="0"/>
              <a:cs typeface="Arial" panose="020B0604020202020204" pitchFamily="34" charset="0"/>
            </a:endParaRPr>
          </a:p>
          <a:p>
            <a:pPr marL="914400" marR="0">
              <a:lnSpc>
                <a:spcPct val="150000"/>
              </a:lnSpc>
              <a:spcBef>
                <a:spcPts val="0"/>
              </a:spcBef>
              <a:spcAft>
                <a:spcPts val="800"/>
              </a:spcAft>
            </a:pPr>
            <a:r>
              <a:rPr lang="en-GB" sz="1400" u="sng" dirty="0">
                <a:latin typeface="Arial" panose="020B0604020202020204" pitchFamily="34" charset="0"/>
                <a:ea typeface="Calibri" panose="020F0502020204030204" pitchFamily="34" charset="0"/>
                <a:cs typeface="Arial" panose="020B0604020202020204" pitchFamily="34" charset="0"/>
              </a:rPr>
              <a:t>Importance: of PHT</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Increase agricultural production.</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Prevent extensive post-harvest losses.</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Advanced nutrition.</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Improve the quality of produce.</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Generate employment.</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Reduce poverty.</a:t>
            </a:r>
          </a:p>
          <a:p>
            <a:pPr marL="914400" marR="0">
              <a:lnSpc>
                <a:spcPct val="150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Stimulate the growth of other related economic sectors.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B35F-5CCC-18AA-DCEB-6659533716A7}"/>
              </a:ext>
            </a:extLst>
          </p:cNvPr>
          <p:cNvSpPr>
            <a:spLocks noGrp="1"/>
          </p:cNvSpPr>
          <p:nvPr>
            <p:ph type="title"/>
          </p:nvPr>
        </p:nvSpPr>
        <p:spPr/>
        <p:txBody>
          <a:bodyPr/>
          <a:lstStyle/>
          <a:p>
            <a:r>
              <a:rPr lang="en-US" dirty="0"/>
              <a:t>iii. What is half cooling or 7/8 cooling? (15%) </a:t>
            </a:r>
          </a:p>
        </p:txBody>
      </p:sp>
      <p:sp>
        <p:nvSpPr>
          <p:cNvPr id="3" name="Content Placeholder 2">
            <a:extLst>
              <a:ext uri="{FF2B5EF4-FFF2-40B4-BE49-F238E27FC236}">
                <a16:creationId xmlns:a16="http://schemas.microsoft.com/office/drawing/2014/main" id="{84176EA2-745F-15EA-A659-5FB1F778CF90}"/>
              </a:ext>
            </a:extLst>
          </p:cNvPr>
          <p:cNvSpPr>
            <a:spLocks noGrp="1"/>
          </p:cNvSpPr>
          <p:nvPr>
            <p:ph idx="1"/>
          </p:nvPr>
        </p:nvSpPr>
        <p:spPr/>
        <p:txBody>
          <a:bodyPr/>
          <a:lstStyle/>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Users are concerned with the time to ‘complete cooling’.</a:t>
            </a:r>
          </a:p>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Times are referred as half-cooling OR 7/8 cooling.</a:t>
            </a:r>
          </a:p>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Half-cooling is the time to cool the product halfway from its initial temperature to the temperature of the cooling medium.</a:t>
            </a:r>
          </a:p>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7/8 cooling is the time required to cool the product 7/8 of the way from its initial pulp temperature to the temperature of the cooling medium.</a:t>
            </a:r>
            <a:endParaRPr lang="en-US" dirty="0"/>
          </a:p>
        </p:txBody>
      </p:sp>
    </p:spTree>
    <p:extLst>
      <p:ext uri="{BB962C8B-B14F-4D97-AF65-F5344CB8AC3E}">
        <p14:creationId xmlns:p14="http://schemas.microsoft.com/office/powerpoint/2010/main" val="41114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1A46-DD86-8512-BA23-D6408AD03705}"/>
              </a:ext>
            </a:extLst>
          </p:cNvPr>
          <p:cNvSpPr>
            <a:spLocks noGrp="1"/>
          </p:cNvSpPr>
          <p:nvPr>
            <p:ph type="title"/>
          </p:nvPr>
        </p:nvSpPr>
        <p:spPr/>
        <p:txBody>
          <a:bodyPr/>
          <a:lstStyle/>
          <a:p>
            <a:r>
              <a:rPr lang="en-US" dirty="0"/>
              <a:t>iv. What are the advantages of pre-cooling? (&lt;10%)</a:t>
            </a:r>
          </a:p>
        </p:txBody>
      </p:sp>
      <p:sp>
        <p:nvSpPr>
          <p:cNvPr id="3" name="Content Placeholder 2">
            <a:extLst>
              <a:ext uri="{FF2B5EF4-FFF2-40B4-BE49-F238E27FC236}">
                <a16:creationId xmlns:a16="http://schemas.microsoft.com/office/drawing/2014/main" id="{2635D8D4-7813-6E7C-C1DB-5801185C83BF}"/>
              </a:ext>
            </a:extLst>
          </p:cNvPr>
          <p:cNvSpPr>
            <a:spLocks noGrp="1"/>
          </p:cNvSpPr>
          <p:nvPr>
            <p:ph idx="1"/>
          </p:nvPr>
        </p:nvSpPr>
        <p:spPr/>
        <p:txBody>
          <a:bodyPr/>
          <a:lstStyle/>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Inhibition of growth of decay causing organisms.</a:t>
            </a:r>
          </a:p>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Restriction of enzyme activity.</a:t>
            </a:r>
          </a:p>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Reduction of water loss from the commodity.</a:t>
            </a:r>
          </a:p>
          <a:p>
            <a:pPr algn="l"/>
            <a:r>
              <a:rPr lang="en-US" sz="1800" b="0" i="0" u="none" strike="noStrike" baseline="0" dirty="0">
                <a:latin typeface="Arial" panose="020B0604020202020204" pitchFamily="34" charset="0"/>
              </a:rPr>
              <a:t>• </a:t>
            </a:r>
            <a:r>
              <a:rPr lang="en-US" sz="1800" b="0" i="0" u="none" strike="noStrike" baseline="0" dirty="0">
                <a:latin typeface="Calibri" panose="020F0502020204030204" pitchFamily="34" charset="0"/>
              </a:rPr>
              <a:t>Reduction of rate of respiration and ethylene liberation.</a:t>
            </a:r>
            <a:endParaRPr lang="en-US" dirty="0"/>
          </a:p>
        </p:txBody>
      </p:sp>
    </p:spTree>
    <p:extLst>
      <p:ext uri="{BB962C8B-B14F-4D97-AF65-F5344CB8AC3E}">
        <p14:creationId xmlns:p14="http://schemas.microsoft.com/office/powerpoint/2010/main" val="41359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4474-05A1-8BD2-1B5A-5AB7E2A9FA63}"/>
              </a:ext>
            </a:extLst>
          </p:cNvPr>
          <p:cNvSpPr>
            <a:spLocks noGrp="1"/>
          </p:cNvSpPr>
          <p:nvPr>
            <p:ph type="title"/>
          </p:nvPr>
        </p:nvSpPr>
        <p:spPr/>
        <p:txBody>
          <a:bodyPr/>
          <a:lstStyle/>
          <a:p>
            <a:r>
              <a:rPr lang="en-US" dirty="0"/>
              <a:t>v. Write short notes on the following. (50 – 60%)</a:t>
            </a:r>
          </a:p>
        </p:txBody>
      </p:sp>
      <p:sp>
        <p:nvSpPr>
          <p:cNvPr id="3" name="Content Placeholder 2">
            <a:extLst>
              <a:ext uri="{FF2B5EF4-FFF2-40B4-BE49-F238E27FC236}">
                <a16:creationId xmlns:a16="http://schemas.microsoft.com/office/drawing/2014/main" id="{EEEB5B1C-33B8-A600-DD02-A2FF3A68DD03}"/>
              </a:ext>
            </a:extLst>
          </p:cNvPr>
          <p:cNvSpPr>
            <a:spLocks noGrp="1"/>
          </p:cNvSpPr>
          <p:nvPr>
            <p:ph idx="1"/>
          </p:nvPr>
        </p:nvSpPr>
        <p:spPr/>
        <p:txBody>
          <a:bodyPr/>
          <a:lstStyle/>
          <a:p>
            <a:r>
              <a:rPr lang="en-US" dirty="0"/>
              <a:t>A. Room cooling</a:t>
            </a:r>
          </a:p>
          <a:p>
            <a:r>
              <a:rPr lang="en-US" dirty="0"/>
              <a:t>B. Forced air cooling</a:t>
            </a:r>
          </a:p>
          <a:p>
            <a:r>
              <a:rPr lang="en-US" dirty="0"/>
              <a:t>C. Vacuum Cooling</a:t>
            </a:r>
          </a:p>
          <a:p>
            <a:r>
              <a:rPr lang="en-US" dirty="0"/>
              <a:t>D. Package icing</a:t>
            </a:r>
          </a:p>
          <a:p>
            <a:r>
              <a:rPr lang="en-US" dirty="0"/>
              <a:t>E. Hydro cooling</a:t>
            </a:r>
          </a:p>
        </p:txBody>
      </p:sp>
    </p:spTree>
    <p:extLst>
      <p:ext uri="{BB962C8B-B14F-4D97-AF65-F5344CB8AC3E}">
        <p14:creationId xmlns:p14="http://schemas.microsoft.com/office/powerpoint/2010/main" val="368269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631-6E26-5C9A-37F2-CC5EA90AFAED}"/>
              </a:ext>
            </a:extLst>
          </p:cNvPr>
          <p:cNvSpPr>
            <a:spLocks noGrp="1"/>
          </p:cNvSpPr>
          <p:nvPr>
            <p:ph type="title"/>
          </p:nvPr>
        </p:nvSpPr>
        <p:spPr>
          <a:xfrm>
            <a:off x="1097280" y="286603"/>
            <a:ext cx="10058400" cy="747067"/>
          </a:xfrm>
        </p:spPr>
        <p:txBody>
          <a:bodyPr/>
          <a:lstStyle/>
          <a:p>
            <a:r>
              <a:rPr lang="en-US" dirty="0"/>
              <a:t>Lecture 05, 06, 07 - Harvesting systems </a:t>
            </a:r>
          </a:p>
        </p:txBody>
      </p:sp>
      <p:sp>
        <p:nvSpPr>
          <p:cNvPr id="3" name="Content Placeholder 2">
            <a:extLst>
              <a:ext uri="{FF2B5EF4-FFF2-40B4-BE49-F238E27FC236}">
                <a16:creationId xmlns:a16="http://schemas.microsoft.com/office/drawing/2014/main" id="{7E3A0488-0D89-2238-A8D4-175F342581B3}"/>
              </a:ext>
            </a:extLst>
          </p:cNvPr>
          <p:cNvSpPr>
            <a:spLocks noGrp="1"/>
          </p:cNvSpPr>
          <p:nvPr>
            <p:ph idx="1"/>
          </p:nvPr>
        </p:nvSpPr>
        <p:spPr>
          <a:xfrm>
            <a:off x="1066800" y="1363294"/>
            <a:ext cx="10058400" cy="5327373"/>
          </a:xfrm>
        </p:spPr>
        <p:txBody>
          <a:bodyPr>
            <a:normAutofit fontScale="92500" lnSpcReduction="20000"/>
          </a:bodyPr>
          <a:lstStyle/>
          <a:p>
            <a:r>
              <a:rPr lang="en-US" dirty="0" err="1"/>
              <a:t>i</a:t>
            </a:r>
            <a:r>
              <a:rPr lang="en-US" dirty="0"/>
              <a:t>. Briefly explain about harvesting of fruits and vegetables. (20%)</a:t>
            </a:r>
          </a:p>
          <a:p>
            <a:r>
              <a:rPr lang="en-US" dirty="0"/>
              <a:t>• Harvesting is the act of removing a crop from where it was growing and moving it to a more secure location for processing, consumption or storage.</a:t>
            </a:r>
          </a:p>
          <a:p>
            <a:r>
              <a:rPr lang="en-US" dirty="0"/>
              <a:t>• Maturity of the crop determines the time of harvest.</a:t>
            </a:r>
          </a:p>
          <a:p>
            <a:r>
              <a:rPr lang="en-US" dirty="0"/>
              <a:t>• Weather, availability of harvest equipment, pickers, packing and storage facilities, and transport are important considerations.</a:t>
            </a:r>
          </a:p>
          <a:p>
            <a:r>
              <a:rPr lang="en-US" dirty="0"/>
              <a:t>• Harvesting can be separated into three steps.</a:t>
            </a:r>
          </a:p>
          <a:p>
            <a:r>
              <a:rPr lang="en-US" dirty="0"/>
              <a:t>1. Plant part of interest must be identified.</a:t>
            </a:r>
          </a:p>
          <a:p>
            <a:r>
              <a:rPr lang="en-US" dirty="0"/>
              <a:t>2. It should be detached from the rest of the plant.</a:t>
            </a:r>
          </a:p>
          <a:p>
            <a:r>
              <a:rPr lang="en-US" dirty="0"/>
              <a:t>3. Detached plant parts must be collected in suitable containers for transport from the field.</a:t>
            </a:r>
          </a:p>
          <a:p>
            <a:r>
              <a:rPr lang="en-US" dirty="0"/>
              <a:t>• The harvesting of all major agronomic crops has been mechanized.</a:t>
            </a:r>
          </a:p>
          <a:p>
            <a:r>
              <a:rPr lang="en-US" dirty="0"/>
              <a:t>• Most horticultural crops are hand harvested for the fresh market and some are mechanically harvested.</a:t>
            </a:r>
          </a:p>
          <a:p>
            <a:pPr marL="0" indent="0">
              <a:buNone/>
            </a:pPr>
            <a:endParaRPr lang="en-US" dirty="0"/>
          </a:p>
        </p:txBody>
      </p:sp>
    </p:spTree>
    <p:extLst>
      <p:ext uri="{BB962C8B-B14F-4D97-AF65-F5344CB8AC3E}">
        <p14:creationId xmlns:p14="http://schemas.microsoft.com/office/powerpoint/2010/main" val="422955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1606-4634-777D-80F8-52A64D803FF9}"/>
              </a:ext>
            </a:extLst>
          </p:cNvPr>
          <p:cNvSpPr>
            <a:spLocks noGrp="1"/>
          </p:cNvSpPr>
          <p:nvPr>
            <p:ph type="title"/>
          </p:nvPr>
        </p:nvSpPr>
        <p:spPr/>
        <p:txBody>
          <a:bodyPr>
            <a:normAutofit fontScale="90000"/>
          </a:bodyPr>
          <a:lstStyle/>
          <a:p>
            <a:r>
              <a:rPr lang="en-US" dirty="0"/>
              <a:t>ii. Discuss the relevant factors with preparation of harvested produce for packing. (50 – 60%)</a:t>
            </a:r>
          </a:p>
        </p:txBody>
      </p:sp>
      <p:sp>
        <p:nvSpPr>
          <p:cNvPr id="3" name="Content Placeholder 2">
            <a:extLst>
              <a:ext uri="{FF2B5EF4-FFF2-40B4-BE49-F238E27FC236}">
                <a16:creationId xmlns:a16="http://schemas.microsoft.com/office/drawing/2014/main" id="{0EC100B4-6C28-42F9-E1F0-C54D1981C2CB}"/>
              </a:ext>
            </a:extLst>
          </p:cNvPr>
          <p:cNvSpPr>
            <a:spLocks noGrp="1"/>
          </p:cNvSpPr>
          <p:nvPr>
            <p:ph idx="1"/>
          </p:nvPr>
        </p:nvSpPr>
        <p:spPr/>
        <p:txBody>
          <a:bodyPr/>
          <a:lstStyle/>
          <a:p>
            <a:r>
              <a:rPr lang="en-US" dirty="0"/>
              <a:t>A. Preparation for packing – delivery to the packer</a:t>
            </a:r>
          </a:p>
          <a:p>
            <a:r>
              <a:rPr lang="en-US" dirty="0"/>
              <a:t>B. Preparation for packing – cleaning</a:t>
            </a:r>
          </a:p>
          <a:p>
            <a:r>
              <a:rPr lang="en-US" dirty="0"/>
              <a:t>C. Preparation for packing – sorting</a:t>
            </a:r>
          </a:p>
          <a:p>
            <a:r>
              <a:rPr lang="en-US" dirty="0"/>
              <a:t>D. Preparation for packing – grading</a:t>
            </a:r>
          </a:p>
          <a:p>
            <a:r>
              <a:rPr lang="en-US" dirty="0"/>
              <a:t>E. Preparation for packing – special treatments</a:t>
            </a:r>
          </a:p>
        </p:txBody>
      </p:sp>
    </p:spTree>
    <p:extLst>
      <p:ext uri="{BB962C8B-B14F-4D97-AF65-F5344CB8AC3E}">
        <p14:creationId xmlns:p14="http://schemas.microsoft.com/office/powerpoint/2010/main" val="54475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F515-7708-C4C9-A7D5-969B2EB2F230}"/>
              </a:ext>
            </a:extLst>
          </p:cNvPr>
          <p:cNvSpPr>
            <a:spLocks noGrp="1"/>
          </p:cNvSpPr>
          <p:nvPr>
            <p:ph type="title"/>
          </p:nvPr>
        </p:nvSpPr>
        <p:spPr/>
        <p:txBody>
          <a:bodyPr/>
          <a:lstStyle/>
          <a:p>
            <a:r>
              <a:rPr lang="en-US" dirty="0"/>
              <a:t>Lecture 08 and 08 a - Fruits and Vegetables Packaging</a:t>
            </a:r>
          </a:p>
        </p:txBody>
      </p:sp>
      <p:sp>
        <p:nvSpPr>
          <p:cNvPr id="3" name="Content Placeholder 2">
            <a:extLst>
              <a:ext uri="{FF2B5EF4-FFF2-40B4-BE49-F238E27FC236}">
                <a16:creationId xmlns:a16="http://schemas.microsoft.com/office/drawing/2014/main" id="{A07AF716-3813-E69E-F37F-B809C34AA856}"/>
              </a:ext>
            </a:extLst>
          </p:cNvPr>
          <p:cNvSpPr>
            <a:spLocks noGrp="1"/>
          </p:cNvSpPr>
          <p:nvPr>
            <p:ph idx="1"/>
          </p:nvPr>
        </p:nvSpPr>
        <p:spPr/>
        <p:txBody>
          <a:bodyPr/>
          <a:lstStyle/>
          <a:p>
            <a:r>
              <a:rPr lang="en-US" dirty="0" err="1"/>
              <a:t>i</a:t>
            </a:r>
            <a:r>
              <a:rPr lang="en-US" dirty="0"/>
              <a:t>. What are the importance of a packaging material? (20%)</a:t>
            </a:r>
          </a:p>
          <a:p>
            <a:r>
              <a:rPr lang="en-US" dirty="0"/>
              <a:t> Packages are important units in marketing and distribution of horticultural crops.</a:t>
            </a:r>
          </a:p>
          <a:p>
            <a:r>
              <a:rPr lang="en-US" dirty="0"/>
              <a:t> Packages protect the contents against the damage during distribution.</a:t>
            </a:r>
          </a:p>
          <a:p>
            <a:r>
              <a:rPr lang="en-US" dirty="0"/>
              <a:t> These facilitate rapid cooling of the content from warm field temperature to low storage</a:t>
            </a:r>
          </a:p>
          <a:p>
            <a:r>
              <a:rPr lang="en-US" dirty="0"/>
              <a:t>and transport temperatures.</a:t>
            </a:r>
          </a:p>
          <a:p>
            <a:r>
              <a:rPr lang="en-US" dirty="0"/>
              <a:t> Packages must allow continual removal of heat produced by the contents.</a:t>
            </a:r>
          </a:p>
          <a:p>
            <a:r>
              <a:rPr lang="en-US" dirty="0"/>
              <a:t> They must be attractive to the consumer.</a:t>
            </a:r>
          </a:p>
        </p:txBody>
      </p:sp>
    </p:spTree>
    <p:extLst>
      <p:ext uri="{BB962C8B-B14F-4D97-AF65-F5344CB8AC3E}">
        <p14:creationId xmlns:p14="http://schemas.microsoft.com/office/powerpoint/2010/main" val="421799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C879-6949-25D6-DF3C-BB18A33C6F00}"/>
              </a:ext>
            </a:extLst>
          </p:cNvPr>
          <p:cNvSpPr>
            <a:spLocks noGrp="1"/>
          </p:cNvSpPr>
          <p:nvPr>
            <p:ph type="title"/>
          </p:nvPr>
        </p:nvSpPr>
        <p:spPr/>
        <p:txBody>
          <a:bodyPr/>
          <a:lstStyle/>
          <a:p>
            <a:r>
              <a:rPr lang="en-US" dirty="0"/>
              <a:t>ii. List out (at least 10) of the quality of a good packaging material. (20 – 30 %)</a:t>
            </a:r>
          </a:p>
        </p:txBody>
      </p:sp>
      <p:sp>
        <p:nvSpPr>
          <p:cNvPr id="3" name="Content Placeholder 2">
            <a:extLst>
              <a:ext uri="{FF2B5EF4-FFF2-40B4-BE49-F238E27FC236}">
                <a16:creationId xmlns:a16="http://schemas.microsoft.com/office/drawing/2014/main" id="{0A07AC08-D75F-85A6-3CE9-26198C190CC7}"/>
              </a:ext>
            </a:extLst>
          </p:cNvPr>
          <p:cNvSpPr>
            <a:spLocks noGrp="1"/>
          </p:cNvSpPr>
          <p:nvPr>
            <p:ph idx="1"/>
          </p:nvPr>
        </p:nvSpPr>
        <p:spPr/>
        <p:txBody>
          <a:bodyPr>
            <a:noAutofit/>
          </a:bodyPr>
          <a:lstStyle/>
          <a:p>
            <a:r>
              <a:rPr lang="en-US" sz="2800" dirty="0"/>
              <a:t>• Its capacity should be suited to market demands.</a:t>
            </a:r>
          </a:p>
          <a:p>
            <a:r>
              <a:rPr lang="en-US" sz="2800" dirty="0"/>
              <a:t>• Its dimensions and design must be suited to the available transport in order to load neatly and firmly.</a:t>
            </a:r>
          </a:p>
          <a:p>
            <a:r>
              <a:rPr lang="en-US" sz="2800" dirty="0"/>
              <a:t>• It must be cost-effective in relation to the market value of the commodity for which used.</a:t>
            </a:r>
          </a:p>
          <a:p>
            <a:r>
              <a:rPr lang="en-US" sz="2800" dirty="0"/>
              <a:t>• It must be readily available, preferably from more than one supplier.</a:t>
            </a:r>
          </a:p>
        </p:txBody>
      </p:sp>
    </p:spTree>
    <p:extLst>
      <p:ext uri="{BB962C8B-B14F-4D97-AF65-F5344CB8AC3E}">
        <p14:creationId xmlns:p14="http://schemas.microsoft.com/office/powerpoint/2010/main" val="19062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953B61-A961-B37D-0C1B-60D91DE48E23}"/>
              </a:ext>
            </a:extLst>
          </p:cNvPr>
          <p:cNvSpPr>
            <a:spLocks noGrp="1"/>
          </p:cNvSpPr>
          <p:nvPr>
            <p:ph idx="1"/>
          </p:nvPr>
        </p:nvSpPr>
        <p:spPr>
          <a:xfrm>
            <a:off x="1097280" y="318053"/>
            <a:ext cx="10058400" cy="5551040"/>
          </a:xfrm>
        </p:spPr>
        <p:txBody>
          <a:bodyPr/>
          <a:lstStyle/>
          <a:p>
            <a:r>
              <a:rPr lang="en-US" dirty="0"/>
              <a:t>• Its capacity should be suited to market demands.</a:t>
            </a:r>
          </a:p>
          <a:p>
            <a:r>
              <a:rPr lang="en-US" dirty="0"/>
              <a:t>• Its dimensions and design must be suited to the available transport in order to load neatly and firmly.</a:t>
            </a:r>
          </a:p>
          <a:p>
            <a:endParaRPr lang="en-US" dirty="0"/>
          </a:p>
          <a:p>
            <a:r>
              <a:rPr lang="en-US" dirty="0"/>
              <a:t>• It must be cost-effective in relation to the market value of the commodity for which used.</a:t>
            </a:r>
          </a:p>
          <a:p>
            <a:r>
              <a:rPr lang="en-US" dirty="0"/>
              <a:t>• It must be readily available, preferably from more than one supplier.</a:t>
            </a:r>
          </a:p>
          <a:p>
            <a:r>
              <a:rPr lang="en-US" dirty="0"/>
              <a:t>• Package weight should be compatible enough with hand lifting.</a:t>
            </a:r>
          </a:p>
          <a:p>
            <a:r>
              <a:rPr lang="en-US" dirty="0"/>
              <a:t>• Must tolerate exposure to high relative humidity often for long periods.</a:t>
            </a:r>
          </a:p>
          <a:p>
            <a:endParaRPr lang="en-US" dirty="0"/>
          </a:p>
        </p:txBody>
      </p:sp>
    </p:spTree>
    <p:extLst>
      <p:ext uri="{BB962C8B-B14F-4D97-AF65-F5344CB8AC3E}">
        <p14:creationId xmlns:p14="http://schemas.microsoft.com/office/powerpoint/2010/main" val="83073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0A5B-7AB7-AD3E-9825-5D29877EDAB3}"/>
              </a:ext>
            </a:extLst>
          </p:cNvPr>
          <p:cNvSpPr>
            <a:spLocks noGrp="1"/>
          </p:cNvSpPr>
          <p:nvPr>
            <p:ph type="title"/>
          </p:nvPr>
        </p:nvSpPr>
        <p:spPr/>
        <p:txBody>
          <a:bodyPr>
            <a:normAutofit fontScale="90000"/>
          </a:bodyPr>
          <a:lstStyle/>
          <a:p>
            <a:r>
              <a:rPr lang="en-US" dirty="0"/>
              <a:t>iii. Explain the different characters that should be associated with a good packaging material. (50%) </a:t>
            </a:r>
          </a:p>
        </p:txBody>
      </p:sp>
      <p:sp>
        <p:nvSpPr>
          <p:cNvPr id="3" name="Content Placeholder 2">
            <a:extLst>
              <a:ext uri="{FF2B5EF4-FFF2-40B4-BE49-F238E27FC236}">
                <a16:creationId xmlns:a16="http://schemas.microsoft.com/office/drawing/2014/main" id="{ED8013FA-EE66-8F78-9DA0-D94F564F5400}"/>
              </a:ext>
            </a:extLst>
          </p:cNvPr>
          <p:cNvSpPr>
            <a:spLocks noGrp="1"/>
          </p:cNvSpPr>
          <p:nvPr>
            <p:ph idx="1"/>
          </p:nvPr>
        </p:nvSpPr>
        <p:spPr/>
        <p:txBody>
          <a:bodyPr/>
          <a:lstStyle/>
          <a:p>
            <a:r>
              <a:rPr lang="en-US" dirty="0"/>
              <a:t>A. Packing must facilitate temperature management</a:t>
            </a:r>
          </a:p>
          <a:p>
            <a:r>
              <a:rPr lang="en-US" dirty="0"/>
              <a:t>B. Packing must provide protection from water loss</a:t>
            </a:r>
          </a:p>
          <a:p>
            <a:r>
              <a:rPr lang="en-US" dirty="0"/>
              <a:t>C. Packing must facilitate special treatments</a:t>
            </a:r>
          </a:p>
        </p:txBody>
      </p:sp>
    </p:spTree>
    <p:extLst>
      <p:ext uri="{BB962C8B-B14F-4D97-AF65-F5344CB8AC3E}">
        <p14:creationId xmlns:p14="http://schemas.microsoft.com/office/powerpoint/2010/main" val="333010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EA91-7EF4-03AC-5B72-2F4DE98C2386}"/>
              </a:ext>
            </a:extLst>
          </p:cNvPr>
          <p:cNvSpPr>
            <a:spLocks noGrp="1"/>
          </p:cNvSpPr>
          <p:nvPr>
            <p:ph type="title"/>
          </p:nvPr>
        </p:nvSpPr>
        <p:spPr>
          <a:xfrm>
            <a:off x="1097280" y="286603"/>
            <a:ext cx="10922442" cy="702305"/>
          </a:xfrm>
        </p:spPr>
        <p:txBody>
          <a:bodyPr>
            <a:normAutofit fontScale="90000"/>
          </a:bodyPr>
          <a:lstStyle/>
          <a:p>
            <a:r>
              <a:rPr lang="en-US" dirty="0"/>
              <a:t>iv.	</a:t>
            </a:r>
            <a:r>
              <a:rPr lang="en-US" sz="3600" dirty="0"/>
              <a:t>Briefly explain the Modified Atmospheric Packing (MAP) (30%) </a:t>
            </a:r>
          </a:p>
        </p:txBody>
      </p:sp>
      <p:sp>
        <p:nvSpPr>
          <p:cNvPr id="3" name="Content Placeholder 2">
            <a:extLst>
              <a:ext uri="{FF2B5EF4-FFF2-40B4-BE49-F238E27FC236}">
                <a16:creationId xmlns:a16="http://schemas.microsoft.com/office/drawing/2014/main" id="{01E0F6EB-CCCD-6296-F612-B9D3362E3370}"/>
              </a:ext>
            </a:extLst>
          </p:cNvPr>
          <p:cNvSpPr>
            <a:spLocks noGrp="1"/>
          </p:cNvSpPr>
          <p:nvPr>
            <p:ph idx="1"/>
          </p:nvPr>
        </p:nvSpPr>
        <p:spPr>
          <a:xfrm>
            <a:off x="1097280" y="988909"/>
            <a:ext cx="10058400" cy="4880184"/>
          </a:xfrm>
        </p:spPr>
        <p:txBody>
          <a:bodyPr>
            <a:normAutofit/>
          </a:bodyPr>
          <a:lstStyle/>
          <a:p>
            <a:r>
              <a:rPr lang="en-US" dirty="0"/>
              <a:t>1. MAP of fresh produce relies on the modification of the atmosphere inside the package.</a:t>
            </a:r>
          </a:p>
          <a:p>
            <a:r>
              <a:rPr lang="en-US" dirty="0"/>
              <a:t>Interaction between the respiration of the product and the transfer of gases through the packaging.</a:t>
            </a:r>
          </a:p>
          <a:p>
            <a:r>
              <a:rPr lang="en-US" dirty="0"/>
              <a:t>2. MA potentially reduces respiratory rate, ethylene sensitivity and production, ripening, softening and compositional changes, decay and physiological changes.</a:t>
            </a:r>
          </a:p>
          <a:p>
            <a:r>
              <a:rPr lang="en-US" dirty="0"/>
              <a:t>3. The initial atmosphere in the package can either be air or a gas mixture.</a:t>
            </a:r>
          </a:p>
          <a:p>
            <a:r>
              <a:rPr lang="en-US" dirty="0"/>
              <a:t>4. Atmosphere modification within the package depends on film permeability, commodity respiration rate, gas diffusion characteristics of commodity and weight of commodity, surface area, initial free volume and atmospheric composition within the package.</a:t>
            </a:r>
          </a:p>
          <a:p>
            <a:r>
              <a:rPr lang="en-US" dirty="0"/>
              <a:t>5. Temperature, relative humidity and air movement around the package influence the permeability of the film.</a:t>
            </a:r>
          </a:p>
        </p:txBody>
      </p:sp>
    </p:spTree>
    <p:extLst>
      <p:ext uri="{BB962C8B-B14F-4D97-AF65-F5344CB8AC3E}">
        <p14:creationId xmlns:p14="http://schemas.microsoft.com/office/powerpoint/2010/main" val="186254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5B92-FBE3-E0A1-65F7-A884AF479680}"/>
              </a:ext>
            </a:extLst>
          </p:cNvPr>
          <p:cNvSpPr>
            <a:spLocks noGrp="1"/>
          </p:cNvSpPr>
          <p:nvPr>
            <p:ph type="title"/>
          </p:nvPr>
        </p:nvSpPr>
        <p:spPr>
          <a:xfrm>
            <a:off x="1097280" y="246847"/>
            <a:ext cx="10058400" cy="1450757"/>
          </a:xfrm>
        </p:spPr>
        <p:txBody>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II. How post-harvest losses affect to small scale farmers? (10%)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6DBEEAE-0773-9CF0-CC7E-C924681B7FA9}"/>
              </a:ext>
            </a:extLst>
          </p:cNvPr>
          <p:cNvSpPr>
            <a:spLocks noGrp="1"/>
          </p:cNvSpPr>
          <p:nvPr>
            <p:ph idx="1"/>
          </p:nvPr>
        </p:nvSpPr>
        <p:spPr/>
        <p:txBody>
          <a:bodyPr/>
          <a:lstStyle/>
          <a:p>
            <a:pPr marL="914400" marR="0">
              <a:lnSpc>
                <a:spcPct val="150000"/>
              </a:lnSpc>
              <a:spcBef>
                <a:spcPts val="0"/>
              </a:spcBef>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Post harvest lost to small scale farmers are very significant since nearly 40% loss occur during handling of fruits and vegetables.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However, the small scale farmers recover the loss by determining a high price to the produce and that is ultimately afforded by consumers.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58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15BFD-BA09-4AA5-CBBC-7BFE2F7AB7C2}"/>
              </a:ext>
            </a:extLst>
          </p:cNvPr>
          <p:cNvSpPr>
            <a:spLocks noGrp="1"/>
          </p:cNvSpPr>
          <p:nvPr>
            <p:ph idx="1"/>
          </p:nvPr>
        </p:nvSpPr>
        <p:spPr>
          <a:xfrm>
            <a:off x="1097280" y="516835"/>
            <a:ext cx="10058400" cy="5352257"/>
          </a:xfrm>
        </p:spPr>
        <p:txBody>
          <a:bodyPr/>
          <a:lstStyle/>
          <a:p>
            <a:r>
              <a:rPr lang="en-US" dirty="0"/>
              <a:t>6. Objective : To maintain the equilibrium concentration of O2 and CO2 constant within the desired level required for the maximum possible storage life of the commodity.</a:t>
            </a:r>
          </a:p>
          <a:p>
            <a:r>
              <a:rPr lang="en-US" dirty="0"/>
              <a:t>7. MAP extends the storage life of perishables and reduces spoilage and decay.</a:t>
            </a:r>
          </a:p>
          <a:p>
            <a:r>
              <a:rPr lang="en-US" dirty="0"/>
              <a:t>8. A food preservation method that maintains the natural quality of products.</a:t>
            </a:r>
          </a:p>
          <a:p>
            <a:r>
              <a:rPr lang="en-US" dirty="0"/>
              <a:t>9. MAP is a technique used for prolonging the shelf-life of fresh and minimally processed food by changing the composition of the air surrounding the food in the package.</a:t>
            </a:r>
          </a:p>
          <a:p>
            <a:r>
              <a:rPr lang="en-US" dirty="0"/>
              <a:t>10. MAP reduces the respiration rate and activity of insects and microorganisms, and provides control of product ripening, retardation of senescence, browning of cut produce and prolongs the shelf-life.</a:t>
            </a:r>
          </a:p>
        </p:txBody>
      </p:sp>
    </p:spTree>
    <p:extLst>
      <p:ext uri="{BB962C8B-B14F-4D97-AF65-F5344CB8AC3E}">
        <p14:creationId xmlns:p14="http://schemas.microsoft.com/office/powerpoint/2010/main" val="1251140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58D-323C-D1B4-B6C4-A37A69ECD3FE}"/>
              </a:ext>
            </a:extLst>
          </p:cNvPr>
          <p:cNvSpPr>
            <a:spLocks noGrp="1"/>
          </p:cNvSpPr>
          <p:nvPr>
            <p:ph type="title"/>
          </p:nvPr>
        </p:nvSpPr>
        <p:spPr/>
        <p:txBody>
          <a:bodyPr/>
          <a:lstStyle/>
          <a:p>
            <a:r>
              <a:rPr lang="en-US" dirty="0"/>
              <a:t>v. Giving examples, explain the Desirable characteristics of films for MAP (20%)</a:t>
            </a:r>
          </a:p>
        </p:txBody>
      </p:sp>
      <p:sp>
        <p:nvSpPr>
          <p:cNvPr id="3" name="Content Placeholder 2">
            <a:extLst>
              <a:ext uri="{FF2B5EF4-FFF2-40B4-BE49-F238E27FC236}">
                <a16:creationId xmlns:a16="http://schemas.microsoft.com/office/drawing/2014/main" id="{2C21155B-7352-EA38-89CC-ED27AD540892}"/>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 Nontoxic and chemically inert.</a:t>
            </a:r>
          </a:p>
          <a:p>
            <a:r>
              <a:rPr lang="en-US" dirty="0"/>
              <a:t>• Soft, non-fogging and durable.</a:t>
            </a:r>
          </a:p>
          <a:p>
            <a:r>
              <a:rPr lang="en-US" dirty="0"/>
              <a:t>• Non-reactant with produce.</a:t>
            </a:r>
          </a:p>
          <a:p>
            <a:r>
              <a:rPr lang="en-US" dirty="0"/>
              <a:t>• Good thermal and ozone resistant.</a:t>
            </a:r>
          </a:p>
          <a:p>
            <a:r>
              <a:rPr lang="en-US" dirty="0"/>
              <a:t>• Good weatherability.</a:t>
            </a:r>
          </a:p>
          <a:p>
            <a:r>
              <a:rPr lang="en-US" dirty="0"/>
              <a:t>• Commercial suitability.</a:t>
            </a:r>
          </a:p>
          <a:p>
            <a:r>
              <a:rPr lang="en-US" dirty="0"/>
              <a:t>• Ease of handling.</a:t>
            </a:r>
          </a:p>
          <a:p>
            <a:r>
              <a:rPr lang="en-US" dirty="0"/>
              <a:t>• Ease of printing for labelling.</a:t>
            </a:r>
          </a:p>
        </p:txBody>
      </p:sp>
    </p:spTree>
    <p:extLst>
      <p:ext uri="{BB962C8B-B14F-4D97-AF65-F5344CB8AC3E}">
        <p14:creationId xmlns:p14="http://schemas.microsoft.com/office/powerpoint/2010/main" val="117533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FD46-8361-7115-0AC3-4334BDCDBC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609360-744B-6CDA-460E-6D2250C26AA1}"/>
              </a:ext>
            </a:extLst>
          </p:cNvPr>
          <p:cNvSpPr>
            <a:spLocks noGrp="1"/>
          </p:cNvSpPr>
          <p:nvPr>
            <p:ph idx="1"/>
          </p:nvPr>
        </p:nvSpPr>
        <p:spPr/>
        <p:txBody>
          <a:bodyPr>
            <a:normAutofit fontScale="92500" lnSpcReduction="10000"/>
          </a:bodyPr>
          <a:lstStyle/>
          <a:p>
            <a:r>
              <a:rPr lang="en-US" dirty="0"/>
              <a:t>• Plasticized PVC</a:t>
            </a:r>
          </a:p>
          <a:p>
            <a:r>
              <a:rPr lang="en-US" dirty="0"/>
              <a:t>• Polyethylene</a:t>
            </a:r>
          </a:p>
          <a:p>
            <a:r>
              <a:rPr lang="en-US" dirty="0"/>
              <a:t>• Polypropylene</a:t>
            </a:r>
          </a:p>
          <a:p>
            <a:r>
              <a:rPr lang="en-US" dirty="0"/>
              <a:t>• </a:t>
            </a:r>
            <a:r>
              <a:rPr lang="en-US" dirty="0" err="1"/>
              <a:t>Polyvinyleden</a:t>
            </a:r>
            <a:r>
              <a:rPr lang="en-US" dirty="0"/>
              <a:t> chloride</a:t>
            </a:r>
          </a:p>
          <a:p>
            <a:r>
              <a:rPr lang="en-US" dirty="0"/>
              <a:t>• Polyester</a:t>
            </a:r>
          </a:p>
          <a:p>
            <a:r>
              <a:rPr lang="en-US" dirty="0"/>
              <a:t>• Ethylene vinyl acetate</a:t>
            </a:r>
          </a:p>
          <a:p>
            <a:r>
              <a:rPr lang="en-US" dirty="0"/>
              <a:t>• Polybutylene</a:t>
            </a:r>
          </a:p>
          <a:p>
            <a:r>
              <a:rPr lang="en-US" dirty="0"/>
              <a:t>• polystyrene</a:t>
            </a:r>
          </a:p>
        </p:txBody>
      </p:sp>
    </p:spTree>
    <p:extLst>
      <p:ext uri="{BB962C8B-B14F-4D97-AF65-F5344CB8AC3E}">
        <p14:creationId xmlns:p14="http://schemas.microsoft.com/office/powerpoint/2010/main" val="1922860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D59D-1452-90D8-57AE-43E9B5B33922}"/>
              </a:ext>
            </a:extLst>
          </p:cNvPr>
          <p:cNvSpPr>
            <a:spLocks noGrp="1"/>
          </p:cNvSpPr>
          <p:nvPr>
            <p:ph type="title"/>
          </p:nvPr>
        </p:nvSpPr>
        <p:spPr/>
        <p:txBody>
          <a:bodyPr/>
          <a:lstStyle/>
          <a:p>
            <a:r>
              <a:rPr lang="en-US" dirty="0"/>
              <a:t>vi. Discuss the advantages and disadvantages of MAP (30%)</a:t>
            </a:r>
          </a:p>
        </p:txBody>
      </p:sp>
      <p:sp>
        <p:nvSpPr>
          <p:cNvPr id="3" name="Content Placeholder 2">
            <a:extLst>
              <a:ext uri="{FF2B5EF4-FFF2-40B4-BE49-F238E27FC236}">
                <a16:creationId xmlns:a16="http://schemas.microsoft.com/office/drawing/2014/main" id="{1C886C32-3A49-1399-552F-2415F8C826B7}"/>
              </a:ext>
            </a:extLst>
          </p:cNvPr>
          <p:cNvSpPr>
            <a:spLocks noGrp="1"/>
          </p:cNvSpPr>
          <p:nvPr>
            <p:ph idx="1"/>
          </p:nvPr>
        </p:nvSpPr>
        <p:spPr>
          <a:xfrm>
            <a:off x="1036320" y="1603513"/>
            <a:ext cx="10058400" cy="4823791"/>
          </a:xfrm>
        </p:spPr>
        <p:txBody>
          <a:bodyPr>
            <a:normAutofit fontScale="92500" lnSpcReduction="20000"/>
          </a:bodyPr>
          <a:lstStyle/>
          <a:p>
            <a:r>
              <a:rPr lang="en-US" sz="2600" b="1" dirty="0"/>
              <a:t>•Advantages:</a:t>
            </a:r>
          </a:p>
          <a:p>
            <a:r>
              <a:rPr lang="en-US" dirty="0"/>
              <a:t> Maintains freshness and extends shelf-life.</a:t>
            </a:r>
          </a:p>
          <a:p>
            <a:r>
              <a:rPr lang="en-US" dirty="0"/>
              <a:t>• Slows vital biological reactions (respiration) and prolongs the maintenance of post-</a:t>
            </a:r>
            <a:r>
              <a:rPr lang="en-US" dirty="0" err="1"/>
              <a:t>harvets</a:t>
            </a:r>
            <a:r>
              <a:rPr lang="en-US" dirty="0"/>
              <a:t> quality.</a:t>
            </a:r>
          </a:p>
          <a:p>
            <a:r>
              <a:rPr lang="en-US" dirty="0"/>
              <a:t>• Delay ripening.</a:t>
            </a:r>
          </a:p>
          <a:p>
            <a:r>
              <a:rPr lang="en-US" dirty="0"/>
              <a:t>• Reduction of weight loss, desiccation and shriveling.</a:t>
            </a:r>
          </a:p>
          <a:p>
            <a:r>
              <a:rPr lang="en-US" dirty="0"/>
              <a:t>• Reduction of physiological injury, disorder and pathological deterioration.</a:t>
            </a:r>
          </a:p>
          <a:p>
            <a:r>
              <a:rPr lang="en-US" dirty="0"/>
              <a:t>• Retards softening and compositional change.</a:t>
            </a:r>
          </a:p>
          <a:p>
            <a:r>
              <a:rPr lang="en-US" dirty="0"/>
              <a:t>• Little or no chemical preservatives are used.</a:t>
            </a:r>
          </a:p>
          <a:p>
            <a:r>
              <a:rPr lang="en-US" dirty="0"/>
              <a:t>• Alleviation of chilling injury.</a:t>
            </a:r>
          </a:p>
          <a:p>
            <a:r>
              <a:rPr lang="en-US" dirty="0"/>
              <a:t>• Improved presentation and clear visibility of the product all around the package.</a:t>
            </a:r>
          </a:p>
          <a:p>
            <a:r>
              <a:rPr lang="en-US" dirty="0"/>
              <a:t>• Quality advantages like </a:t>
            </a:r>
            <a:r>
              <a:rPr lang="en-US" dirty="0" err="1"/>
              <a:t>colour</a:t>
            </a:r>
            <a:r>
              <a:rPr lang="en-US" dirty="0"/>
              <a:t>, moisture, </a:t>
            </a:r>
            <a:r>
              <a:rPr lang="en-US" dirty="0" err="1"/>
              <a:t>flavour</a:t>
            </a:r>
            <a:r>
              <a:rPr lang="en-US" dirty="0"/>
              <a:t> and maturity retention occurs.</a:t>
            </a:r>
          </a:p>
        </p:txBody>
      </p:sp>
    </p:spTree>
    <p:extLst>
      <p:ext uri="{BB962C8B-B14F-4D97-AF65-F5344CB8AC3E}">
        <p14:creationId xmlns:p14="http://schemas.microsoft.com/office/powerpoint/2010/main" val="358434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6632-FCBD-A1BE-9464-E547245561BE}"/>
              </a:ext>
            </a:extLst>
          </p:cNvPr>
          <p:cNvSpPr>
            <a:spLocks noGrp="1"/>
          </p:cNvSpPr>
          <p:nvPr>
            <p:ph type="title"/>
          </p:nvPr>
        </p:nvSpPr>
        <p:spPr/>
        <p:txBody>
          <a:bodyPr>
            <a:normAutofit/>
          </a:bodyPr>
          <a:lstStyle/>
          <a:p>
            <a:r>
              <a:rPr lang="en-US" sz="1600" b="1" dirty="0"/>
              <a:t>Disadvantages</a:t>
            </a:r>
          </a:p>
        </p:txBody>
      </p:sp>
      <p:sp>
        <p:nvSpPr>
          <p:cNvPr id="3" name="Content Placeholder 2">
            <a:extLst>
              <a:ext uri="{FF2B5EF4-FFF2-40B4-BE49-F238E27FC236}">
                <a16:creationId xmlns:a16="http://schemas.microsoft.com/office/drawing/2014/main" id="{B719F43A-4AB7-50FB-56CA-7C4C0D9E6399}"/>
              </a:ext>
            </a:extLst>
          </p:cNvPr>
          <p:cNvSpPr>
            <a:spLocks noGrp="1"/>
          </p:cNvSpPr>
          <p:nvPr>
            <p:ph idx="1"/>
          </p:nvPr>
        </p:nvSpPr>
        <p:spPr/>
        <p:txBody>
          <a:bodyPr>
            <a:normAutofit/>
          </a:bodyPr>
          <a:lstStyle/>
          <a:p>
            <a:r>
              <a:rPr lang="en-US" dirty="0"/>
              <a:t>• Requirement of additional investment in machinery and </a:t>
            </a:r>
            <a:r>
              <a:rPr lang="en-US" dirty="0" err="1"/>
              <a:t>labour</a:t>
            </a:r>
            <a:r>
              <a:rPr lang="en-US" dirty="0"/>
              <a:t> in packing line.</a:t>
            </a:r>
          </a:p>
          <a:p>
            <a:r>
              <a:rPr lang="en-US" dirty="0"/>
              <a:t>• Spoilage of product due to improper packing and temperature abuse.</a:t>
            </a:r>
          </a:p>
          <a:p>
            <a:r>
              <a:rPr lang="en-US" dirty="0"/>
              <a:t>• Risk of microbial safety due to possible development of anaerobic pathogenic flora.</a:t>
            </a:r>
          </a:p>
          <a:p>
            <a:r>
              <a:rPr lang="en-US" dirty="0"/>
              <a:t>• Plastic films may be environmentally undesirable if not recycled.</a:t>
            </a:r>
          </a:p>
          <a:p>
            <a:r>
              <a:rPr lang="en-US" dirty="0"/>
              <a:t>• Still unavailable for most produce.</a:t>
            </a:r>
          </a:p>
        </p:txBody>
      </p:sp>
    </p:spTree>
    <p:extLst>
      <p:ext uri="{BB962C8B-B14F-4D97-AF65-F5344CB8AC3E}">
        <p14:creationId xmlns:p14="http://schemas.microsoft.com/office/powerpoint/2010/main" val="286597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911D-AB78-B520-DE56-1519577300C5}"/>
              </a:ext>
            </a:extLst>
          </p:cNvPr>
          <p:cNvSpPr>
            <a:spLocks noGrp="1"/>
          </p:cNvSpPr>
          <p:nvPr>
            <p:ph type="title"/>
          </p:nvPr>
        </p:nvSpPr>
        <p:spPr/>
        <p:txBody>
          <a:bodyPr/>
          <a:lstStyle/>
          <a:p>
            <a:r>
              <a:rPr lang="en-US" dirty="0"/>
              <a:t>iii.	Discuss about quantitative and qualitative loss. (20%)</a:t>
            </a:r>
          </a:p>
        </p:txBody>
      </p:sp>
      <p:sp>
        <p:nvSpPr>
          <p:cNvPr id="3" name="Content Placeholder 2">
            <a:extLst>
              <a:ext uri="{FF2B5EF4-FFF2-40B4-BE49-F238E27FC236}">
                <a16:creationId xmlns:a16="http://schemas.microsoft.com/office/drawing/2014/main" id="{1D88C5CE-F94E-D0F6-F2A5-AC86BDF2A40C}"/>
              </a:ext>
            </a:extLst>
          </p:cNvPr>
          <p:cNvSpPr>
            <a:spLocks noGrp="1"/>
          </p:cNvSpPr>
          <p:nvPr>
            <p:ph idx="1"/>
          </p:nvPr>
        </p:nvSpPr>
        <p:spPr>
          <a:xfrm>
            <a:off x="1097280" y="2093843"/>
            <a:ext cx="10617642" cy="3775249"/>
          </a:xfrm>
        </p:spPr>
        <p:txBody>
          <a:bodyPr>
            <a:noAutofit/>
          </a:bodyPr>
          <a:lstStyle/>
          <a:p>
            <a:r>
              <a:rPr lang="en-US" sz="1800" dirty="0">
                <a:latin typeface="Arial" panose="020B0604020202020204" pitchFamily="34" charset="0"/>
                <a:cs typeface="Arial" panose="020B0604020202020204" pitchFamily="34" charset="0"/>
              </a:rPr>
              <a:t>Post-harvest loss can be defined as the loss from the stage of harvesting to the stage of consumption which occurs as a result of quantitative loss, qualitative loss, and the food waste.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Quantity losses, are common in developing countries, occur as a result of weight loss, spillage of crops, attack by </a:t>
            </a:r>
            <a:r>
              <a:rPr lang="en-US" sz="1800" dirty="0" err="1">
                <a:latin typeface="Arial" panose="020B0604020202020204" pitchFamily="34" charset="0"/>
                <a:cs typeface="Arial" panose="020B0604020202020204" pitchFamily="34" charset="0"/>
              </a:rPr>
              <a:t>moulds</a:t>
            </a:r>
            <a:r>
              <a:rPr lang="en-US" sz="1800" dirty="0">
                <a:latin typeface="Arial" panose="020B0604020202020204" pitchFamily="34" charset="0"/>
                <a:cs typeface="Arial" panose="020B0604020202020204" pitchFamily="34" charset="0"/>
              </a:rPr>
              <a:t> and pests and uneconomic collection, loading and unloading.</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Quality losses, are common in developed countries, occur as a result of nutrient loss, undesirable change in taste, shape and texture, presence of excreta of birds and rodents and</a:t>
            </a:r>
          </a:p>
          <a:p>
            <a:r>
              <a:rPr lang="en-US" sz="1800" dirty="0">
                <a:latin typeface="Arial" panose="020B0604020202020204" pitchFamily="34" charset="0"/>
                <a:cs typeface="Arial" panose="020B0604020202020204" pitchFamily="34" charset="0"/>
              </a:rPr>
              <a:t>contamination by mycotoxins.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6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F7D8-1F7F-07F3-31AC-E6DB58CA0D9A}"/>
              </a:ext>
            </a:extLst>
          </p:cNvPr>
          <p:cNvSpPr>
            <a:spLocks noGrp="1"/>
          </p:cNvSpPr>
          <p:nvPr>
            <p:ph type="title"/>
          </p:nvPr>
        </p:nvSpPr>
        <p:spPr/>
        <p:txBody>
          <a:bodyPr/>
          <a:lstStyle/>
          <a:p>
            <a:r>
              <a:rPr lang="en-US" dirty="0"/>
              <a:t>Q2. </a:t>
            </a:r>
            <a:r>
              <a:rPr lang="en-US" dirty="0" err="1"/>
              <a:t>i</a:t>
            </a:r>
            <a:r>
              <a:rPr lang="en-US" dirty="0"/>
              <a:t>.	Explain about factors affecting post-harvest losses. (60%)</a:t>
            </a:r>
          </a:p>
        </p:txBody>
      </p:sp>
      <p:sp>
        <p:nvSpPr>
          <p:cNvPr id="3" name="Content Placeholder 2">
            <a:extLst>
              <a:ext uri="{FF2B5EF4-FFF2-40B4-BE49-F238E27FC236}">
                <a16:creationId xmlns:a16="http://schemas.microsoft.com/office/drawing/2014/main" id="{3C3472BC-F0BA-71C5-F7F1-650521EDD6D9}"/>
              </a:ext>
            </a:extLst>
          </p:cNvPr>
          <p:cNvSpPr>
            <a:spLocks noGrp="1"/>
          </p:cNvSpPr>
          <p:nvPr>
            <p:ph idx="1"/>
          </p:nvPr>
        </p:nvSpPr>
        <p:spPr>
          <a:xfrm>
            <a:off x="1097280" y="1908314"/>
            <a:ext cx="10058400" cy="3987283"/>
          </a:xfrm>
        </p:spPr>
        <p:txBody>
          <a:bodyPr>
            <a:noAutofit/>
          </a:bodyPr>
          <a:lstStyle/>
          <a:p>
            <a:r>
              <a:rPr lang="en-US" sz="1400" dirty="0">
                <a:latin typeface="Arial" panose="020B0604020202020204" pitchFamily="34" charset="0"/>
                <a:cs typeface="Arial" panose="020B0604020202020204" pitchFamily="34" charset="0"/>
              </a:rPr>
              <a:t>Primary Factors affecting post-harvest losses</a:t>
            </a:r>
          </a:p>
          <a:p>
            <a:r>
              <a:rPr lang="en-US" sz="1400" dirty="0">
                <a:latin typeface="Arial" panose="020B0604020202020204" pitchFamily="34" charset="0"/>
                <a:cs typeface="Arial" panose="020B0604020202020204" pitchFamily="34" charset="0"/>
              </a:rPr>
              <a:t>• Mechanical loss</a:t>
            </a:r>
          </a:p>
          <a:p>
            <a:r>
              <a:rPr lang="en-US" sz="1400" dirty="0">
                <a:latin typeface="Arial" panose="020B0604020202020204" pitchFamily="34" charset="0"/>
                <a:cs typeface="Arial" panose="020B0604020202020204" pitchFamily="34" charset="0"/>
              </a:rPr>
              <a:t>• Microbial action</a:t>
            </a:r>
          </a:p>
          <a:p>
            <a:r>
              <a:rPr lang="en-US" sz="1400" dirty="0">
                <a:latin typeface="Arial" panose="020B0604020202020204" pitchFamily="34" charset="0"/>
                <a:cs typeface="Arial" panose="020B0604020202020204" pitchFamily="34" charset="0"/>
              </a:rPr>
              <a:t>• Environmental factors</a:t>
            </a:r>
          </a:p>
          <a:p>
            <a:r>
              <a:rPr lang="en-US" sz="1400" dirty="0">
                <a:latin typeface="Arial" panose="020B0604020202020204" pitchFamily="34" charset="0"/>
                <a:cs typeface="Arial" panose="020B0604020202020204" pitchFamily="34" charset="0"/>
              </a:rPr>
              <a:t>Secondary Factors affecting post-harvest losses</a:t>
            </a:r>
          </a:p>
          <a:p>
            <a:r>
              <a:rPr lang="en-US" sz="1400" dirty="0">
                <a:latin typeface="Arial" panose="020B0604020202020204" pitchFamily="34" charset="0"/>
                <a:cs typeface="Arial" panose="020B0604020202020204" pitchFamily="34" charset="0"/>
              </a:rPr>
              <a:t>• Inadequate harvesting methods.</a:t>
            </a:r>
          </a:p>
          <a:p>
            <a:r>
              <a:rPr lang="en-US" sz="1400" dirty="0">
                <a:latin typeface="Arial" panose="020B0604020202020204" pitchFamily="34" charset="0"/>
                <a:cs typeface="Arial" panose="020B0604020202020204" pitchFamily="34" charset="0"/>
              </a:rPr>
              <a:t>• Incomplete drying before threshing.</a:t>
            </a:r>
          </a:p>
          <a:p>
            <a:r>
              <a:rPr lang="en-US" sz="1400" dirty="0">
                <a:latin typeface="Arial" panose="020B0604020202020204" pitchFamily="34" charset="0"/>
                <a:cs typeface="Arial" panose="020B0604020202020204" pitchFamily="34" charset="0"/>
              </a:rPr>
              <a:t>• Inadequate storage facilities.</a:t>
            </a:r>
          </a:p>
          <a:p>
            <a:r>
              <a:rPr lang="en-US" sz="1400" dirty="0">
                <a:latin typeface="Arial" panose="020B0604020202020204" pitchFamily="34" charset="0"/>
                <a:cs typeface="Arial" panose="020B0604020202020204" pitchFamily="34" charset="0"/>
              </a:rPr>
              <a:t>• Longer shipment.</a:t>
            </a:r>
          </a:p>
          <a:p>
            <a:r>
              <a:rPr lang="en-US" sz="1400" dirty="0">
                <a:latin typeface="Arial" panose="020B0604020202020204" pitchFamily="34" charset="0"/>
                <a:cs typeface="Arial" panose="020B0604020202020204" pitchFamily="34" charset="0"/>
              </a:rPr>
              <a:t>• Longer distribution period.</a:t>
            </a:r>
          </a:p>
          <a:p>
            <a:r>
              <a:rPr lang="en-US" sz="1400" dirty="0">
                <a:latin typeface="Arial" panose="020B0604020202020204" pitchFamily="34" charset="0"/>
                <a:cs typeface="Arial" panose="020B0604020202020204" pitchFamily="34" charset="0"/>
              </a:rPr>
              <a:t>• Lack of market access and policies.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BE63-A696-EF25-B78F-7207FD266952}"/>
              </a:ext>
            </a:extLst>
          </p:cNvPr>
          <p:cNvSpPr>
            <a:spLocks noGrp="1"/>
          </p:cNvSpPr>
          <p:nvPr>
            <p:ph type="title"/>
          </p:nvPr>
        </p:nvSpPr>
        <p:spPr>
          <a:xfrm>
            <a:off x="1097280" y="776933"/>
            <a:ext cx="10058400" cy="1450757"/>
          </a:xfrm>
        </p:spPr>
        <p:txBody>
          <a:bodyPr>
            <a:normAutofit fontScale="90000"/>
          </a:bodyPr>
          <a:lstStyle/>
          <a:p>
            <a:r>
              <a:rPr lang="en-GB" sz="4800" b="1" dirty="0">
                <a:latin typeface="Arial" panose="020B0604020202020204" pitchFamily="34" charset="0"/>
                <a:ea typeface="Calibri" panose="020F0502020204030204" pitchFamily="34" charset="0"/>
                <a:cs typeface="Times New Roman" panose="02020603050405020304" pitchFamily="18" charset="0"/>
              </a:rPr>
              <a:t>ii. Discuss about type of post-harvest losses. (40%)</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375C76B-2344-55E7-499E-4EEA97CF9563}"/>
              </a:ext>
            </a:extLst>
          </p:cNvPr>
          <p:cNvSpPr>
            <a:spLocks noGrp="1"/>
          </p:cNvSpPr>
          <p:nvPr>
            <p:ph idx="1"/>
          </p:nvPr>
        </p:nvSpPr>
        <p:spPr/>
        <p:txBody>
          <a:bodyPr/>
          <a:lstStyle/>
          <a:p>
            <a:pPr marL="1038225"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Types of post-harvest losses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8225"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Direct or indirect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8225"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Weight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8225"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Food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8225"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Seed viability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8225"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Commercial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8225" marR="0">
              <a:lnSpc>
                <a:spcPct val="150000"/>
              </a:lnSpc>
              <a:spcBef>
                <a:spcPts val="0"/>
              </a:spcBef>
              <a:spcAft>
                <a:spcPts val="800"/>
              </a:spcAft>
              <a:tabLst>
                <a:tab pos="57658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Irreducible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329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B279-D670-5EFB-2A6F-F01D62728619}"/>
              </a:ext>
            </a:extLst>
          </p:cNvPr>
          <p:cNvSpPr>
            <a:spLocks noGrp="1"/>
          </p:cNvSpPr>
          <p:nvPr>
            <p:ph type="title"/>
          </p:nvPr>
        </p:nvSpPr>
        <p:spPr>
          <a:xfrm>
            <a:off x="1066800" y="988908"/>
            <a:ext cx="10058400" cy="1450757"/>
          </a:xfrm>
        </p:spPr>
        <p:txBody>
          <a:bodyPr>
            <a:normAutofit fontScale="90000"/>
          </a:bodyPr>
          <a:lstStyle/>
          <a:p>
            <a:pPr marR="0" lvl="0">
              <a:lnSpc>
                <a:spcPct val="150000"/>
              </a:lnSpc>
              <a:spcBef>
                <a:spcPts val="0"/>
              </a:spcBef>
              <a:spcAft>
                <a:spcPts val="0"/>
              </a:spcAft>
              <a:tabLst>
                <a:tab pos="576580" algn="l"/>
              </a:tabLst>
            </a:pPr>
            <a:r>
              <a:rPr lang="en-US" dirty="0"/>
              <a:t>Q3. </a:t>
            </a:r>
            <a:r>
              <a:rPr lang="en-US" dirty="0" err="1"/>
              <a:t>i</a:t>
            </a:r>
            <a:r>
              <a:rPr lang="en-US" dirty="0"/>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3100" b="1" dirty="0">
                <a:effectLst/>
                <a:latin typeface="Arial" panose="020B0604020202020204" pitchFamily="34" charset="0"/>
                <a:ea typeface="Calibri" panose="020F0502020204030204" pitchFamily="34" charset="0"/>
                <a:cs typeface="Times New Roman" panose="02020603050405020304" pitchFamily="18" charset="0"/>
              </a:rPr>
              <a:t>Write causes for post-harvest losses.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D398EC1-8459-8742-8146-944FF17B015E}"/>
              </a:ext>
            </a:extLst>
          </p:cNvPr>
          <p:cNvSpPr>
            <a:spLocks noGrp="1"/>
          </p:cNvSpPr>
          <p:nvPr>
            <p:ph idx="1"/>
          </p:nvPr>
        </p:nvSpPr>
        <p:spPr/>
        <p:txBody>
          <a:bodyPr>
            <a:noAutofit/>
          </a:bodyPr>
          <a:lstStyle/>
          <a:p>
            <a:pPr marL="342900" marR="0" lvl="0" indent="-342900">
              <a:lnSpc>
                <a:spcPct val="150000"/>
              </a:lnSpc>
              <a:spcBef>
                <a:spcPts val="0"/>
              </a:spcBef>
              <a:spcAft>
                <a:spcPts val="0"/>
              </a:spcAft>
              <a:buFont typeface="+mj-lt"/>
              <a:buAutoNum type="alphaLcPeriod"/>
              <a:tabLst>
                <a:tab pos="576580" algn="l"/>
              </a:tabLst>
            </a:pPr>
            <a:r>
              <a:rPr lang="en-GB" sz="1800" u="sng" dirty="0">
                <a:effectLst/>
                <a:latin typeface="Arial" panose="020B0604020202020204" pitchFamily="34" charset="0"/>
                <a:ea typeface="Calibri" panose="020F0502020204030204" pitchFamily="34" charset="0"/>
                <a:cs typeface="Arial" panose="020B0604020202020204" pitchFamily="34" charset="0"/>
              </a:rPr>
              <a:t>Causes of post-harvest loss at harvesting (60%)</a:t>
            </a:r>
            <a:endParaRPr lang="en-US" sz="1800" u="sng"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Inappropriate harvesting methods lead to huge losses of fresh produce.</a:t>
            </a: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 Almost all South Asian countries harvest their produce</a:t>
            </a:r>
            <a:r>
              <a:rPr lang="en-US"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manually.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995680" marR="0" indent="0">
              <a:lnSpc>
                <a:spcPct val="150000"/>
              </a:lnSpc>
              <a:spcBef>
                <a:spcPts val="0"/>
              </a:spcBef>
              <a:spcAft>
                <a:spcPts val="0"/>
              </a:spcAft>
              <a:buNone/>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 Harvesters cause injuries and cuts in fresh produce through</a:t>
            </a:r>
            <a:r>
              <a:rPr lang="en-US"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the misuse of harvesting tools, damage from pressing</a:t>
            </a:r>
            <a:r>
              <a:rPr lang="en-US"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produce with fingers and nails, and bruising by dumping or</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08712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throwing the produce into field containers.</a:t>
            </a:r>
            <a:r>
              <a:rPr lang="en-US"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Overfilling of containers.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08712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 Rough picking by pulling, detaching, and cutting the</a:t>
            </a:r>
            <a:r>
              <a:rPr lang="en-US"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peduncle.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08712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 Harvesters often do not consider the maturity of fruits.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087120" marR="0">
              <a:lnSpc>
                <a:spcPct val="150000"/>
              </a:lnSpc>
              <a:spcBef>
                <a:spcPts val="0"/>
              </a:spcBef>
              <a:spcAft>
                <a:spcPts val="0"/>
              </a:spcAft>
              <a:tabLst>
                <a:tab pos="576580" algn="l"/>
              </a:tabLst>
            </a:pPr>
            <a:r>
              <a:rPr lang="en-GB" sz="1800" dirty="0">
                <a:effectLst/>
                <a:latin typeface="Arial" panose="020B0604020202020204" pitchFamily="34" charset="0"/>
                <a:ea typeface="Calibri" panose="020F0502020204030204" pitchFamily="34" charset="0"/>
                <a:cs typeface="Arial" panose="020B0604020202020204" pitchFamily="34" charset="0"/>
              </a:rPr>
              <a:t>• Lack of information regarding best harvesting practices for</a:t>
            </a:r>
            <a:r>
              <a:rPr lang="en-US"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avoiding damage.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4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046A-DF41-AFD8-7DB7-427512BA93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1C1E38-A64B-83FD-D22E-66CC17A211AC}"/>
              </a:ext>
            </a:extLst>
          </p:cNvPr>
          <p:cNvSpPr>
            <a:spLocks noGrp="1"/>
          </p:cNvSpPr>
          <p:nvPr>
            <p:ph idx="1"/>
          </p:nvPr>
        </p:nvSpPr>
        <p:spPr/>
        <p:txBody>
          <a:bodyPr/>
          <a:lstStyle/>
          <a:p>
            <a:r>
              <a:rPr lang="en-GB" sz="1800" u="sng" dirty="0">
                <a:effectLst/>
                <a:latin typeface="Arial" panose="020B0604020202020204" pitchFamily="34" charset="0"/>
                <a:ea typeface="Calibri" panose="020F0502020204030204" pitchFamily="34" charset="0"/>
                <a:cs typeface="Times New Roman" panose="02020603050405020304" pitchFamily="18" charset="0"/>
              </a:rPr>
              <a:t>b. Causes of post-harvest loss at packaging, storage, transport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025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7E32-2FC5-3FD3-34BB-ED2766404C57}"/>
              </a:ext>
            </a:extLst>
          </p:cNvPr>
          <p:cNvSpPr>
            <a:spLocks noGrp="1"/>
          </p:cNvSpPr>
          <p:nvPr>
            <p:ph type="title"/>
          </p:nvPr>
        </p:nvSpPr>
        <p:spPr>
          <a:xfrm>
            <a:off x="1097280" y="263529"/>
            <a:ext cx="10058400" cy="1450757"/>
          </a:xfrm>
        </p:spPr>
        <p:txBody>
          <a:bodyPr>
            <a:normAutofit fontScale="90000"/>
          </a:bodyPr>
          <a:lstStyle/>
          <a:p>
            <a:r>
              <a:rPr lang="en-US" sz="2800" dirty="0"/>
              <a:t>ii.	Discuss above causes and ways to minimize that losses.</a:t>
            </a:r>
            <a:br>
              <a:rPr lang="en-US" sz="2800" dirty="0"/>
            </a:br>
            <a:r>
              <a:rPr lang="en-US" sz="2800" dirty="0"/>
              <a:t>iii.	How manage post-harvest losses.</a:t>
            </a:r>
            <a:br>
              <a:rPr lang="en-US" sz="2800" dirty="0"/>
            </a:br>
            <a:r>
              <a:rPr lang="en-US" sz="2800" dirty="0"/>
              <a:t>(40%)</a:t>
            </a:r>
            <a:br>
              <a:rPr lang="en-US" sz="2800" dirty="0"/>
            </a:br>
            <a:endParaRPr lang="en-US" sz="2800" dirty="0"/>
          </a:p>
        </p:txBody>
      </p:sp>
      <p:sp>
        <p:nvSpPr>
          <p:cNvPr id="3" name="Content Placeholder 2">
            <a:extLst>
              <a:ext uri="{FF2B5EF4-FFF2-40B4-BE49-F238E27FC236}">
                <a16:creationId xmlns:a16="http://schemas.microsoft.com/office/drawing/2014/main" id="{3608F964-D693-894B-4D74-D7F89D511119}"/>
              </a:ext>
            </a:extLst>
          </p:cNvPr>
          <p:cNvSpPr>
            <a:spLocks noGrp="1"/>
          </p:cNvSpPr>
          <p:nvPr>
            <p:ph idx="1"/>
          </p:nvPr>
        </p:nvSpPr>
        <p:spPr>
          <a:xfrm>
            <a:off x="1097280" y="1417984"/>
            <a:ext cx="10058400" cy="4239074"/>
          </a:xfrm>
        </p:spPr>
        <p:txBody>
          <a:bodyPr>
            <a:noAutofit/>
          </a:bodyPr>
          <a:lstStyle/>
          <a:p>
            <a:r>
              <a:rPr lang="en-US" sz="1800" dirty="0">
                <a:latin typeface="Arial" panose="020B0604020202020204" pitchFamily="34" charset="0"/>
                <a:cs typeface="Arial" panose="020B0604020202020204" pitchFamily="34" charset="0"/>
              </a:rPr>
              <a:t>•Harvesting should be done at the correct maturity state.</a:t>
            </a:r>
          </a:p>
          <a:p>
            <a:r>
              <a:rPr lang="en-US" sz="1800" dirty="0">
                <a:latin typeface="Arial" panose="020B0604020202020204" pitchFamily="34" charset="0"/>
                <a:cs typeface="Arial" panose="020B0604020202020204" pitchFamily="34" charset="0"/>
              </a:rPr>
              <a:t>• Fresh produce should be washed with sanitized water.</a:t>
            </a:r>
          </a:p>
          <a:p>
            <a:r>
              <a:rPr lang="en-US" sz="1800" dirty="0">
                <a:latin typeface="Arial" panose="020B0604020202020204" pitchFamily="34" charset="0"/>
                <a:cs typeface="Arial" panose="020B0604020202020204" pitchFamily="34" charset="0"/>
              </a:rPr>
              <a:t>• Water which is used for the irrigation purpose must not be too cold, otherwise, there may occur spoilage.</a:t>
            </a:r>
          </a:p>
          <a:p>
            <a:r>
              <a:rPr lang="en-US" sz="1800" dirty="0">
                <a:latin typeface="Arial" panose="020B0604020202020204" pitchFamily="34" charset="0"/>
                <a:cs typeface="Arial" panose="020B0604020202020204" pitchFamily="34" charset="0"/>
              </a:rPr>
              <a:t>• Mechanically injured products should be discarded to prevent the entry of pathogenic microorganisms.</a:t>
            </a:r>
          </a:p>
          <a:p>
            <a:r>
              <a:rPr lang="en-US" sz="1800" dirty="0">
                <a:latin typeface="Arial" panose="020B0604020202020204" pitchFamily="34" charset="0"/>
                <a:cs typeface="Arial" panose="020B0604020202020204" pitchFamily="34" charset="0"/>
              </a:rPr>
              <a:t>Proper handling of produce during harvesting</a:t>
            </a:r>
          </a:p>
          <a:p>
            <a:r>
              <a:rPr lang="en-US" sz="1800" dirty="0">
                <a:latin typeface="Arial" panose="020B0604020202020204" pitchFamily="34" charset="0"/>
                <a:cs typeface="Arial" panose="020B0604020202020204" pitchFamily="34" charset="0"/>
              </a:rPr>
              <a:t>Storage place with good sanitization, proper ventilation and cleaning to avoid growth of microorganisms</a:t>
            </a:r>
          </a:p>
          <a:p>
            <a:r>
              <a:rPr lang="en-US" sz="1800" dirty="0">
                <a:latin typeface="Arial" panose="020B0604020202020204" pitchFamily="34" charset="0"/>
                <a:cs typeface="Arial" panose="020B0604020202020204" pitchFamily="34" charset="0"/>
              </a:rPr>
              <a:t>Awareness programmes to the farmers to minimize the PH losses</a:t>
            </a:r>
          </a:p>
          <a:p>
            <a:r>
              <a:rPr lang="en-US" sz="1800" dirty="0">
                <a:latin typeface="Arial" panose="020B0604020202020204" pitchFamily="34" charset="0"/>
                <a:cs typeface="Arial" panose="020B0604020202020204" pitchFamily="34" charset="0"/>
              </a:rPr>
              <a:t>Adequate drying grains and storing of them under low moisture content storage</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7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{F2674EFD-0FD0-49CF-B551-9A39304C00C3}tf11437505_win32</Template>
  <TotalTime>508</TotalTime>
  <Words>2427</Words>
  <Application>Microsoft Office PowerPoint</Application>
  <PresentationFormat>Widescreen</PresentationFormat>
  <Paragraphs>235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Georgia Pro Cond Light</vt:lpstr>
      <vt:lpstr>Speak Pro</vt:lpstr>
      <vt:lpstr>Symbol</vt:lpstr>
      <vt:lpstr>Wingdings</vt:lpstr>
      <vt:lpstr>RetrospectVTI</vt:lpstr>
      <vt:lpstr>PHT – TUTORIAL DISCUSSION - I</vt:lpstr>
      <vt:lpstr>Lecture 01 - Post-harvest technology of fruits, vegetables and grains</vt:lpstr>
      <vt:lpstr>II. How post-harvest losses affect to small scale farmers? (10%) </vt:lpstr>
      <vt:lpstr>iii. Discuss about quantitative and qualitative loss. (20%)</vt:lpstr>
      <vt:lpstr>Q2. i. Explain about factors affecting post-harvest losses. (60%)</vt:lpstr>
      <vt:lpstr>ii. Discuss about type of post-harvest losses. (40%) </vt:lpstr>
      <vt:lpstr>Q3. i.  Write causes for post-harvest losses. </vt:lpstr>
      <vt:lpstr>PowerPoint Presentation</vt:lpstr>
      <vt:lpstr>ii. Discuss above causes and ways to minimize that losses. iii. How manage post-harvest losses. (40%) </vt:lpstr>
      <vt:lpstr>PowerPoint Presentation</vt:lpstr>
      <vt:lpstr>PowerPoint Presentation</vt:lpstr>
      <vt:lpstr>Lecture 02 - Biological and environmental factors involved in deterioration (15%)</vt:lpstr>
      <vt:lpstr>PowerPoint Presentation</vt:lpstr>
      <vt:lpstr>PowerPoint Presentation</vt:lpstr>
      <vt:lpstr>Lecture 03 - Maturation and maturity indices </vt:lpstr>
      <vt:lpstr>ii. List out the characteristic of  maturity index. (25%) </vt:lpstr>
      <vt:lpstr>iii. Assess the crop maturity. </vt:lpstr>
      <vt:lpstr>Lecture 04 - Post- harvest technology procedure</vt:lpstr>
      <vt:lpstr>ii. What are the cooling methods? (10%)</vt:lpstr>
      <vt:lpstr>iii. What is half cooling or 7/8 cooling? (15%) </vt:lpstr>
      <vt:lpstr>iv. What are the advantages of pre-cooling? (&lt;10%)</vt:lpstr>
      <vt:lpstr>v. Write short notes on the following. (50 – 60%)</vt:lpstr>
      <vt:lpstr>Lecture 05, 06, 07 - Harvesting systems </vt:lpstr>
      <vt:lpstr>ii. Discuss the relevant factors with preparation of harvested produce for packing. (50 – 60%)</vt:lpstr>
      <vt:lpstr>Lecture 08 and 08 a - Fruits and Vegetables Packaging</vt:lpstr>
      <vt:lpstr>ii. List out (at least 10) of the quality of a good packaging material. (20 – 30 %)</vt:lpstr>
      <vt:lpstr>PowerPoint Presentation</vt:lpstr>
      <vt:lpstr>iii. Explain the different characters that should be associated with a good packaging material. (50%) </vt:lpstr>
      <vt:lpstr>iv. Briefly explain the Modified Atmospheric Packing (MAP) (30%) </vt:lpstr>
      <vt:lpstr>PowerPoint Presentation</vt:lpstr>
      <vt:lpstr>v. Giving examples, explain the Desirable characteristics of films for MAP (20%)</vt:lpstr>
      <vt:lpstr>PowerPoint Presentation</vt:lpstr>
      <vt:lpstr>vi. Discuss the advantages and disadvantages of MAP (30%)</vt:lpstr>
      <vt:lpstr>Disadvantages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PHT – TUTORIAL DISCUSSION - I</dc:title>
  <dc:creator>AR-FT</dc:creator>
  <cp:lastModifiedBy>AR-FT</cp:lastModifiedBy>
  <cp:revision>7</cp:revision>
  <dcterms:created xsi:type="dcterms:W3CDTF">2022-05-22T02:48:51Z</dcterms:created>
  <dcterms:modified xsi:type="dcterms:W3CDTF">2022-05-25T06:34:11Z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