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sldIdLst>
    <p:sldId id="256" r:id="rId2"/>
    <p:sldId id="257" r:id="rId3"/>
    <p:sldId id="258" r:id="rId4"/>
    <p:sldId id="259" r:id="rId5"/>
    <p:sldId id="309" r:id="rId6"/>
    <p:sldId id="260" r:id="rId7"/>
    <p:sldId id="306" r:id="rId8"/>
    <p:sldId id="261" r:id="rId9"/>
    <p:sldId id="263" r:id="rId10"/>
    <p:sldId id="264" r:id="rId11"/>
    <p:sldId id="265" r:id="rId12"/>
    <p:sldId id="267" r:id="rId13"/>
    <p:sldId id="268" r:id="rId14"/>
    <p:sldId id="307" r:id="rId15"/>
    <p:sldId id="299" r:id="rId16"/>
    <p:sldId id="271" r:id="rId17"/>
    <p:sldId id="303" r:id="rId18"/>
    <p:sldId id="273" r:id="rId19"/>
    <p:sldId id="308" r:id="rId20"/>
    <p:sldId id="274" r:id="rId21"/>
    <p:sldId id="275" r:id="rId22"/>
    <p:sldId id="276" r:id="rId23"/>
    <p:sldId id="282" r:id="rId24"/>
    <p:sldId id="284" r:id="rId25"/>
    <p:sldId id="285" r:id="rId26"/>
    <p:sldId id="305" r:id="rId27"/>
    <p:sldId id="288" r:id="rId28"/>
    <p:sldId id="297" r:id="rId29"/>
    <p:sldId id="289" r:id="rId30"/>
    <p:sldId id="290" r:id="rId31"/>
    <p:sldId id="300" r:id="rId32"/>
    <p:sldId id="291" r:id="rId33"/>
    <p:sldId id="292" r:id="rId34"/>
    <p:sldId id="293" r:id="rId35"/>
    <p:sldId id="294" r:id="rId36"/>
    <p:sldId id="301" r:id="rId37"/>
    <p:sldId id="30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C7FB74-8E18-46F4-B054-21D44016DCF1}"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1BFC8BCA-BACC-42A2-B964-284A067DDFB7}">
      <dgm:prSet phldrT="[Text]" custT="1"/>
      <dgm:spPr>
        <a:solidFill>
          <a:schemeClr val="tx1"/>
        </a:solidFill>
      </dgm:spPr>
      <dgm:t>
        <a:bodyPr/>
        <a:lstStyle/>
        <a:p>
          <a:r>
            <a:rPr lang="en-US" sz="2000" dirty="0" smtClean="0">
              <a:solidFill>
                <a:srgbClr val="FFFF00"/>
              </a:solidFill>
              <a:latin typeface="Calibri" panose="020F0502020204030204" pitchFamily="34" charset="0"/>
              <a:cs typeface="Arial" panose="020B0604020202020204" pitchFamily="34" charset="0"/>
            </a:rPr>
            <a:t>Technology</a:t>
          </a:r>
          <a:endParaRPr lang="en-US" sz="2000" dirty="0">
            <a:solidFill>
              <a:srgbClr val="FFFF00"/>
            </a:solidFill>
            <a:latin typeface="Calibri" panose="020F0502020204030204" pitchFamily="34" charset="0"/>
            <a:cs typeface="Arial" panose="020B0604020202020204" pitchFamily="34" charset="0"/>
          </a:endParaRPr>
        </a:p>
      </dgm:t>
    </dgm:pt>
    <dgm:pt modelId="{5298F097-2EA2-47DE-9380-BC45761541AE}" type="parTrans" cxnId="{3960D32E-C78E-4F9B-9ED3-97BE25D13E8A}">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CAD86765-6187-4DE8-817B-AB85F4989F80}" type="sibTrans" cxnId="{3960D32E-C78E-4F9B-9ED3-97BE25D13E8A}">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46467CCE-6F8F-42D0-ADA1-D055B4B2A633}">
      <dgm:prSet phldrT="[Text]" custT="1"/>
      <dgm:spPr>
        <a:solidFill>
          <a:schemeClr val="tx1"/>
        </a:solidFill>
      </dgm:spPr>
      <dgm:t>
        <a:bodyPr/>
        <a:lstStyle/>
        <a:p>
          <a:r>
            <a:rPr lang="en-US" sz="2000" dirty="0" smtClean="0">
              <a:solidFill>
                <a:srgbClr val="FFFF00"/>
              </a:solidFill>
              <a:latin typeface="Calibri" panose="020F0502020204030204" pitchFamily="34" charset="0"/>
              <a:cs typeface="Arial" panose="020B0604020202020204" pitchFamily="34" charset="0"/>
            </a:rPr>
            <a:t>Electronic recording</a:t>
          </a:r>
          <a:endParaRPr lang="en-US" sz="2000" dirty="0">
            <a:solidFill>
              <a:srgbClr val="FFFF00"/>
            </a:solidFill>
            <a:latin typeface="Calibri" panose="020F0502020204030204" pitchFamily="34" charset="0"/>
            <a:cs typeface="Arial" panose="020B0604020202020204" pitchFamily="34" charset="0"/>
          </a:endParaRPr>
        </a:p>
      </dgm:t>
    </dgm:pt>
    <dgm:pt modelId="{29DE243B-BF7F-4A71-9DB0-FDFFBB2DE8CF}" type="parTrans" cxnId="{9B1DD6E7-8B29-431C-85C5-1E38DA2AFA75}">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A1E37277-658B-4613-B3C1-27F6EC1B3FED}" type="sibTrans" cxnId="{9B1DD6E7-8B29-431C-85C5-1E38DA2AFA75}">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47B11999-7C81-424B-B34B-C275EF0CD438}">
      <dgm:prSet phldrT="[Text]" custT="1"/>
      <dgm:spPr>
        <a:solidFill>
          <a:schemeClr val="tx1"/>
        </a:solidFill>
      </dgm:spPr>
      <dgm:t>
        <a:bodyPr/>
        <a:lstStyle/>
        <a:p>
          <a:r>
            <a:rPr lang="en-US" sz="2000" dirty="0" smtClean="0">
              <a:solidFill>
                <a:srgbClr val="FFFF00"/>
              </a:solidFill>
              <a:latin typeface="Calibri" panose="020F0502020204030204" pitchFamily="34" charset="0"/>
              <a:cs typeface="Arial" panose="020B0604020202020204" pitchFamily="34" charset="0"/>
            </a:rPr>
            <a:t>Milking</a:t>
          </a:r>
          <a:endParaRPr lang="en-US" sz="2000" dirty="0">
            <a:solidFill>
              <a:srgbClr val="FFFF00"/>
            </a:solidFill>
            <a:latin typeface="Calibri" panose="020F0502020204030204" pitchFamily="34" charset="0"/>
            <a:cs typeface="Arial" panose="020B0604020202020204" pitchFamily="34" charset="0"/>
          </a:endParaRPr>
        </a:p>
      </dgm:t>
    </dgm:pt>
    <dgm:pt modelId="{38E21005-C354-403D-8B61-25B29187957A}" type="parTrans" cxnId="{DEE44867-A691-4587-8573-B7191164E544}">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21A501E4-F7D5-4B7E-AB0E-3F9EF9C3642D}" type="sibTrans" cxnId="{DEE44867-A691-4587-8573-B7191164E544}">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C9B40EB1-88B4-4BE1-888B-4567F15F64E4}">
      <dgm:prSet phldrT="[Text]" custT="1"/>
      <dgm:spPr>
        <a:solidFill>
          <a:schemeClr val="tx1"/>
        </a:solidFill>
      </dgm:spPr>
      <dgm:t>
        <a:bodyPr/>
        <a:lstStyle/>
        <a:p>
          <a:r>
            <a:rPr lang="en-US" sz="2000" dirty="0" smtClean="0">
              <a:solidFill>
                <a:srgbClr val="FFFF00"/>
              </a:solidFill>
              <a:latin typeface="Calibri" panose="020F0502020204030204" pitchFamily="34" charset="0"/>
              <a:cs typeface="Arial" panose="020B0604020202020204" pitchFamily="34" charset="0"/>
            </a:rPr>
            <a:t>Reproduction</a:t>
          </a:r>
          <a:endParaRPr lang="en-US" sz="2000" dirty="0">
            <a:solidFill>
              <a:srgbClr val="FFFF00"/>
            </a:solidFill>
            <a:latin typeface="Calibri" panose="020F0502020204030204" pitchFamily="34" charset="0"/>
            <a:cs typeface="Arial" panose="020B0604020202020204" pitchFamily="34" charset="0"/>
          </a:endParaRPr>
        </a:p>
      </dgm:t>
    </dgm:pt>
    <dgm:pt modelId="{A6594FFB-1A1D-4B08-B81C-4488471CA741}" type="parTrans" cxnId="{7C42114D-5ADB-458E-A5CB-66215E9A03AC}">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FD59F817-9474-4300-B5D6-583C8C029DC6}" type="sibTrans" cxnId="{7C42114D-5ADB-458E-A5CB-66215E9A03AC}">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FC9D9A42-4873-4D06-9959-5C0B551CA64F}">
      <dgm:prSet phldrT="[Text]" custT="1"/>
      <dgm:spPr>
        <a:solidFill>
          <a:schemeClr val="tx1"/>
        </a:solidFill>
      </dgm:spPr>
      <dgm:t>
        <a:bodyPr/>
        <a:lstStyle/>
        <a:p>
          <a:r>
            <a:rPr lang="en-US" sz="2000" dirty="0" smtClean="0">
              <a:solidFill>
                <a:srgbClr val="FFFF00"/>
              </a:solidFill>
              <a:latin typeface="Calibri" panose="020F0502020204030204" pitchFamily="34" charset="0"/>
              <a:cs typeface="Arial" panose="020B0604020202020204" pitchFamily="34" charset="0"/>
            </a:rPr>
            <a:t>Auto-weighing</a:t>
          </a:r>
          <a:endParaRPr lang="en-US" sz="2000" dirty="0">
            <a:solidFill>
              <a:srgbClr val="FFFF00"/>
            </a:solidFill>
            <a:latin typeface="Calibri" panose="020F0502020204030204" pitchFamily="34" charset="0"/>
            <a:cs typeface="Arial" panose="020B0604020202020204" pitchFamily="34" charset="0"/>
          </a:endParaRPr>
        </a:p>
      </dgm:t>
    </dgm:pt>
    <dgm:pt modelId="{9DB4B632-A584-4F3F-BDF0-1AD4A0C345DF}" type="parTrans" cxnId="{AE3E4CD5-C086-4F7C-8013-75F4800F98A7}">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30F56205-66D6-4111-90C7-B5140CCB1308}" type="sibTrans" cxnId="{AE3E4CD5-C086-4F7C-8013-75F4800F98A7}">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06F7B7BD-3C53-4C46-A931-E550BDF14009}">
      <dgm:prSet phldrT="[Text]" custT="1"/>
      <dgm:spPr>
        <a:solidFill>
          <a:schemeClr val="tx1"/>
        </a:solidFill>
      </dgm:spPr>
      <dgm:t>
        <a:bodyPr/>
        <a:lstStyle/>
        <a:p>
          <a:r>
            <a:rPr lang="en-US" sz="2000" dirty="0" smtClean="0">
              <a:solidFill>
                <a:srgbClr val="FFFF00"/>
              </a:solidFill>
              <a:latin typeface="Calibri" panose="020F0502020204030204" pitchFamily="34" charset="0"/>
              <a:cs typeface="Arial" panose="020B0604020202020204" pitchFamily="34" charset="0"/>
            </a:rPr>
            <a:t>Genetic improvement</a:t>
          </a:r>
          <a:endParaRPr lang="en-US" sz="2000" dirty="0">
            <a:solidFill>
              <a:srgbClr val="FFFF00"/>
            </a:solidFill>
            <a:latin typeface="Calibri" panose="020F0502020204030204" pitchFamily="34" charset="0"/>
            <a:cs typeface="Arial" panose="020B0604020202020204" pitchFamily="34" charset="0"/>
          </a:endParaRPr>
        </a:p>
      </dgm:t>
    </dgm:pt>
    <dgm:pt modelId="{DAB4C3E9-2E6D-48D3-8A66-BCEE4648C641}" type="parTrans" cxnId="{01CC7FC0-A13D-404F-B327-1FE6F54FFFD5}">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CEC40E9B-FE39-4B4C-8F48-8DFF875B2F61}" type="sibTrans" cxnId="{01CC7FC0-A13D-404F-B327-1FE6F54FFFD5}">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41C39834-C145-43E0-BD13-54C2A6667155}">
      <dgm:prSet phldrT="[Text]" custT="1"/>
      <dgm:spPr>
        <a:solidFill>
          <a:schemeClr val="tx1"/>
        </a:solidFill>
      </dgm:spPr>
      <dgm:t>
        <a:bodyPr/>
        <a:lstStyle/>
        <a:p>
          <a:r>
            <a:rPr lang="en-US" sz="2000" dirty="0" smtClean="0">
              <a:solidFill>
                <a:srgbClr val="FFFF00"/>
              </a:solidFill>
              <a:latin typeface="Calibri" panose="020F0502020204030204" pitchFamily="34" charset="0"/>
              <a:cs typeface="Arial" panose="020B0604020202020204" pitchFamily="34" charset="0"/>
            </a:rPr>
            <a:t>Barn optimization</a:t>
          </a:r>
          <a:endParaRPr lang="en-US" sz="2000" dirty="0">
            <a:solidFill>
              <a:srgbClr val="FFFF00"/>
            </a:solidFill>
            <a:latin typeface="Calibri" panose="020F0502020204030204" pitchFamily="34" charset="0"/>
            <a:cs typeface="Arial" panose="020B0604020202020204" pitchFamily="34" charset="0"/>
          </a:endParaRPr>
        </a:p>
      </dgm:t>
    </dgm:pt>
    <dgm:pt modelId="{9392658F-0AF9-42F0-8F9E-47335C8516F9}" type="parTrans" cxnId="{B05FB83A-4623-4751-99D0-0E890FFFA50F}">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E86C7579-EAD2-4164-B1D6-FC161FE3466B}" type="sibTrans" cxnId="{B05FB83A-4623-4751-99D0-0E890FFFA50F}">
      <dgm:prSet/>
      <dgm:spPr/>
      <dgm:t>
        <a:bodyPr/>
        <a:lstStyle/>
        <a:p>
          <a:endParaRPr lang="en-US" sz="2000">
            <a:solidFill>
              <a:schemeClr val="bg1"/>
            </a:solidFill>
            <a:latin typeface="Calibri" panose="020F0502020204030204" pitchFamily="34" charset="0"/>
            <a:cs typeface="Arial" panose="020B0604020202020204" pitchFamily="34" charset="0"/>
          </a:endParaRPr>
        </a:p>
      </dgm:t>
    </dgm:pt>
    <dgm:pt modelId="{91B75803-6E44-4F42-B510-D36299F8D784}" type="pres">
      <dgm:prSet presAssocID="{1BC7FB74-8E18-46F4-B054-21D44016DCF1}" presName="Name0" presStyleCnt="0">
        <dgm:presLayoutVars>
          <dgm:chMax val="1"/>
          <dgm:chPref val="1"/>
          <dgm:dir/>
          <dgm:animOne val="branch"/>
          <dgm:animLvl val="lvl"/>
        </dgm:presLayoutVars>
      </dgm:prSet>
      <dgm:spPr/>
      <dgm:t>
        <a:bodyPr/>
        <a:lstStyle/>
        <a:p>
          <a:endParaRPr lang="en-US"/>
        </a:p>
      </dgm:t>
    </dgm:pt>
    <dgm:pt modelId="{438ADD16-0112-4D92-90F9-823F55C926A6}" type="pres">
      <dgm:prSet presAssocID="{1BFC8BCA-BACC-42A2-B964-284A067DDFB7}" presName="Parent" presStyleLbl="node0" presStyleIdx="0" presStyleCnt="1">
        <dgm:presLayoutVars>
          <dgm:chMax val="6"/>
          <dgm:chPref val="6"/>
        </dgm:presLayoutVars>
      </dgm:prSet>
      <dgm:spPr/>
      <dgm:t>
        <a:bodyPr/>
        <a:lstStyle/>
        <a:p>
          <a:endParaRPr lang="en-US"/>
        </a:p>
      </dgm:t>
    </dgm:pt>
    <dgm:pt modelId="{81DFFE5E-E1E0-4FE9-866C-5129E780CCE1}" type="pres">
      <dgm:prSet presAssocID="{46467CCE-6F8F-42D0-ADA1-D055B4B2A633}" presName="Accent1" presStyleCnt="0"/>
      <dgm:spPr/>
    </dgm:pt>
    <dgm:pt modelId="{3D408D97-FBF9-45FE-B2B5-62883A26B943}" type="pres">
      <dgm:prSet presAssocID="{46467CCE-6F8F-42D0-ADA1-D055B4B2A633}" presName="Accent" presStyleLbl="bgShp" presStyleIdx="0" presStyleCnt="6"/>
      <dgm:spPr/>
    </dgm:pt>
    <dgm:pt modelId="{9F670562-50DE-40E7-B043-7C77FDEA3AA4}" type="pres">
      <dgm:prSet presAssocID="{46467CCE-6F8F-42D0-ADA1-D055B4B2A633}" presName="Child1" presStyleLbl="node1" presStyleIdx="0" presStyleCnt="6" custScaleX="105285">
        <dgm:presLayoutVars>
          <dgm:chMax val="0"/>
          <dgm:chPref val="0"/>
          <dgm:bulletEnabled val="1"/>
        </dgm:presLayoutVars>
      </dgm:prSet>
      <dgm:spPr/>
      <dgm:t>
        <a:bodyPr/>
        <a:lstStyle/>
        <a:p>
          <a:endParaRPr lang="en-US"/>
        </a:p>
      </dgm:t>
    </dgm:pt>
    <dgm:pt modelId="{A5D1950C-A241-4B4B-873C-3843B3D5001D}" type="pres">
      <dgm:prSet presAssocID="{47B11999-7C81-424B-B34B-C275EF0CD438}" presName="Accent2" presStyleCnt="0"/>
      <dgm:spPr/>
    </dgm:pt>
    <dgm:pt modelId="{78539727-0144-49B7-8BCD-18B93944EBE8}" type="pres">
      <dgm:prSet presAssocID="{47B11999-7C81-424B-B34B-C275EF0CD438}" presName="Accent" presStyleLbl="bgShp" presStyleIdx="1" presStyleCnt="6"/>
      <dgm:spPr/>
    </dgm:pt>
    <dgm:pt modelId="{6D6DD4E2-E49F-4BAE-B3C8-6C046CCF09BA}" type="pres">
      <dgm:prSet presAssocID="{47B11999-7C81-424B-B34B-C275EF0CD438}" presName="Child2" presStyleLbl="node1" presStyleIdx="1" presStyleCnt="6" custScaleX="112748" custScaleY="103650" custLinFactNeighborX="2868">
        <dgm:presLayoutVars>
          <dgm:chMax val="0"/>
          <dgm:chPref val="0"/>
          <dgm:bulletEnabled val="1"/>
        </dgm:presLayoutVars>
      </dgm:prSet>
      <dgm:spPr/>
      <dgm:t>
        <a:bodyPr/>
        <a:lstStyle/>
        <a:p>
          <a:endParaRPr lang="en-US"/>
        </a:p>
      </dgm:t>
    </dgm:pt>
    <dgm:pt modelId="{A592B9CF-D18A-45FD-82E9-9921FC19AD38}" type="pres">
      <dgm:prSet presAssocID="{C9B40EB1-88B4-4BE1-888B-4567F15F64E4}" presName="Accent3" presStyleCnt="0"/>
      <dgm:spPr/>
    </dgm:pt>
    <dgm:pt modelId="{482DADB3-8A91-4652-B664-C6D8971974D3}" type="pres">
      <dgm:prSet presAssocID="{C9B40EB1-88B4-4BE1-888B-4567F15F64E4}" presName="Accent" presStyleLbl="bgShp" presStyleIdx="2" presStyleCnt="6"/>
      <dgm:spPr/>
    </dgm:pt>
    <dgm:pt modelId="{5F6490DC-8F14-410C-8AC3-DA5EEDA84DC3}" type="pres">
      <dgm:prSet presAssocID="{C9B40EB1-88B4-4BE1-888B-4567F15F64E4}" presName="Child3" presStyleLbl="node1" presStyleIdx="2" presStyleCnt="6" custScaleX="117483" custScaleY="115393" custLinFactNeighborX="6453">
        <dgm:presLayoutVars>
          <dgm:chMax val="0"/>
          <dgm:chPref val="0"/>
          <dgm:bulletEnabled val="1"/>
        </dgm:presLayoutVars>
      </dgm:prSet>
      <dgm:spPr/>
      <dgm:t>
        <a:bodyPr/>
        <a:lstStyle/>
        <a:p>
          <a:endParaRPr lang="en-US"/>
        </a:p>
      </dgm:t>
    </dgm:pt>
    <dgm:pt modelId="{34FE7F27-0656-4525-A710-BBC90FD1131F}" type="pres">
      <dgm:prSet presAssocID="{FC9D9A42-4873-4D06-9959-5C0B551CA64F}" presName="Accent4" presStyleCnt="0"/>
      <dgm:spPr/>
    </dgm:pt>
    <dgm:pt modelId="{EB8C9B20-4415-4C2A-8B58-D8181B26F36B}" type="pres">
      <dgm:prSet presAssocID="{FC9D9A42-4873-4D06-9959-5C0B551CA64F}" presName="Accent" presStyleLbl="bgShp" presStyleIdx="3" presStyleCnt="6"/>
      <dgm:spPr/>
    </dgm:pt>
    <dgm:pt modelId="{578C2EDE-CEAA-4EB0-ADD5-4EDFD0801583}" type="pres">
      <dgm:prSet presAssocID="{FC9D9A42-4873-4D06-9959-5C0B551CA64F}" presName="Child4" presStyleLbl="node1" presStyleIdx="3" presStyleCnt="6">
        <dgm:presLayoutVars>
          <dgm:chMax val="0"/>
          <dgm:chPref val="0"/>
          <dgm:bulletEnabled val="1"/>
        </dgm:presLayoutVars>
      </dgm:prSet>
      <dgm:spPr/>
      <dgm:t>
        <a:bodyPr/>
        <a:lstStyle/>
        <a:p>
          <a:endParaRPr lang="en-US"/>
        </a:p>
      </dgm:t>
    </dgm:pt>
    <dgm:pt modelId="{8192036B-2DF7-4D98-90EE-9EC219D8891D}" type="pres">
      <dgm:prSet presAssocID="{06F7B7BD-3C53-4C46-A931-E550BDF14009}" presName="Accent5" presStyleCnt="0"/>
      <dgm:spPr/>
    </dgm:pt>
    <dgm:pt modelId="{1D559B6D-07A5-4BFF-9B66-439EF520EBF1}" type="pres">
      <dgm:prSet presAssocID="{06F7B7BD-3C53-4C46-A931-E550BDF14009}" presName="Accent" presStyleLbl="bgShp" presStyleIdx="4" presStyleCnt="6"/>
      <dgm:spPr/>
    </dgm:pt>
    <dgm:pt modelId="{D37028E1-2D6A-46DB-ADBF-49767FD89FD8}" type="pres">
      <dgm:prSet presAssocID="{06F7B7BD-3C53-4C46-A931-E550BDF14009}" presName="Child5" presStyleLbl="node1" presStyleIdx="4" presStyleCnt="6" custScaleX="119485" custScaleY="101913" custLinFactNeighborX="-6453">
        <dgm:presLayoutVars>
          <dgm:chMax val="0"/>
          <dgm:chPref val="0"/>
          <dgm:bulletEnabled val="1"/>
        </dgm:presLayoutVars>
      </dgm:prSet>
      <dgm:spPr/>
      <dgm:t>
        <a:bodyPr/>
        <a:lstStyle/>
        <a:p>
          <a:endParaRPr lang="en-US"/>
        </a:p>
      </dgm:t>
    </dgm:pt>
    <dgm:pt modelId="{1E58A586-88B3-4B2B-8F6A-D9BB26033848}" type="pres">
      <dgm:prSet presAssocID="{41C39834-C145-43E0-BD13-54C2A6667155}" presName="Accent6" presStyleCnt="0"/>
      <dgm:spPr/>
    </dgm:pt>
    <dgm:pt modelId="{E309E096-CA8D-43A2-B67D-B4383639A64E}" type="pres">
      <dgm:prSet presAssocID="{41C39834-C145-43E0-BD13-54C2A6667155}" presName="Accent" presStyleLbl="bgShp" presStyleIdx="5" presStyleCnt="6"/>
      <dgm:spPr/>
    </dgm:pt>
    <dgm:pt modelId="{DBF823D7-50DE-4A38-840C-B330AB2AE0C8}" type="pres">
      <dgm:prSet presAssocID="{41C39834-C145-43E0-BD13-54C2A6667155}" presName="Child6" presStyleLbl="node1" presStyleIdx="5" presStyleCnt="6" custScaleX="109953" custScaleY="105147">
        <dgm:presLayoutVars>
          <dgm:chMax val="0"/>
          <dgm:chPref val="0"/>
          <dgm:bulletEnabled val="1"/>
        </dgm:presLayoutVars>
      </dgm:prSet>
      <dgm:spPr/>
      <dgm:t>
        <a:bodyPr/>
        <a:lstStyle/>
        <a:p>
          <a:endParaRPr lang="en-US"/>
        </a:p>
      </dgm:t>
    </dgm:pt>
  </dgm:ptLst>
  <dgm:cxnLst>
    <dgm:cxn modelId="{7C42114D-5ADB-458E-A5CB-66215E9A03AC}" srcId="{1BFC8BCA-BACC-42A2-B964-284A067DDFB7}" destId="{C9B40EB1-88B4-4BE1-888B-4567F15F64E4}" srcOrd="2" destOrd="0" parTransId="{A6594FFB-1A1D-4B08-B81C-4488471CA741}" sibTransId="{FD59F817-9474-4300-B5D6-583C8C029DC6}"/>
    <dgm:cxn modelId="{DA606A9D-2F46-4D89-81A3-92FC3F115189}" type="presOf" srcId="{46467CCE-6F8F-42D0-ADA1-D055B4B2A633}" destId="{9F670562-50DE-40E7-B043-7C77FDEA3AA4}" srcOrd="0" destOrd="0" presId="urn:microsoft.com/office/officeart/2011/layout/HexagonRadial"/>
    <dgm:cxn modelId="{3E968552-2A9D-4BB8-873A-136308A4B6D1}" type="presOf" srcId="{41C39834-C145-43E0-BD13-54C2A6667155}" destId="{DBF823D7-50DE-4A38-840C-B330AB2AE0C8}" srcOrd="0" destOrd="0" presId="urn:microsoft.com/office/officeart/2011/layout/HexagonRadial"/>
    <dgm:cxn modelId="{43642686-381A-4E65-B850-25E218118351}" type="presOf" srcId="{FC9D9A42-4873-4D06-9959-5C0B551CA64F}" destId="{578C2EDE-CEAA-4EB0-ADD5-4EDFD0801583}" srcOrd="0" destOrd="0" presId="urn:microsoft.com/office/officeart/2011/layout/HexagonRadial"/>
    <dgm:cxn modelId="{22DB9126-622C-4AFC-AAD1-B2959129F8CE}" type="presOf" srcId="{C9B40EB1-88B4-4BE1-888B-4567F15F64E4}" destId="{5F6490DC-8F14-410C-8AC3-DA5EEDA84DC3}" srcOrd="0" destOrd="0" presId="urn:microsoft.com/office/officeart/2011/layout/HexagonRadial"/>
    <dgm:cxn modelId="{7AFE945F-BEC6-4CE5-982F-3F01390505FB}" type="presOf" srcId="{47B11999-7C81-424B-B34B-C275EF0CD438}" destId="{6D6DD4E2-E49F-4BAE-B3C8-6C046CCF09BA}" srcOrd="0" destOrd="0" presId="urn:microsoft.com/office/officeart/2011/layout/HexagonRadial"/>
    <dgm:cxn modelId="{9B1DD6E7-8B29-431C-85C5-1E38DA2AFA75}" srcId="{1BFC8BCA-BACC-42A2-B964-284A067DDFB7}" destId="{46467CCE-6F8F-42D0-ADA1-D055B4B2A633}" srcOrd="0" destOrd="0" parTransId="{29DE243B-BF7F-4A71-9DB0-FDFFBB2DE8CF}" sibTransId="{A1E37277-658B-4613-B3C1-27F6EC1B3FED}"/>
    <dgm:cxn modelId="{2A1A2060-CA61-445F-AF0D-521139E25CDE}" type="presOf" srcId="{1BC7FB74-8E18-46F4-B054-21D44016DCF1}" destId="{91B75803-6E44-4F42-B510-D36299F8D784}" srcOrd="0" destOrd="0" presId="urn:microsoft.com/office/officeart/2011/layout/HexagonRadial"/>
    <dgm:cxn modelId="{01CC7FC0-A13D-404F-B327-1FE6F54FFFD5}" srcId="{1BFC8BCA-BACC-42A2-B964-284A067DDFB7}" destId="{06F7B7BD-3C53-4C46-A931-E550BDF14009}" srcOrd="4" destOrd="0" parTransId="{DAB4C3E9-2E6D-48D3-8A66-BCEE4648C641}" sibTransId="{CEC40E9B-FE39-4B4C-8F48-8DFF875B2F61}"/>
    <dgm:cxn modelId="{3960D32E-C78E-4F9B-9ED3-97BE25D13E8A}" srcId="{1BC7FB74-8E18-46F4-B054-21D44016DCF1}" destId="{1BFC8BCA-BACC-42A2-B964-284A067DDFB7}" srcOrd="0" destOrd="0" parTransId="{5298F097-2EA2-47DE-9380-BC45761541AE}" sibTransId="{CAD86765-6187-4DE8-817B-AB85F4989F80}"/>
    <dgm:cxn modelId="{1E1A9098-F057-4137-9C27-35F5A909CB84}" type="presOf" srcId="{1BFC8BCA-BACC-42A2-B964-284A067DDFB7}" destId="{438ADD16-0112-4D92-90F9-823F55C926A6}" srcOrd="0" destOrd="0" presId="urn:microsoft.com/office/officeart/2011/layout/HexagonRadial"/>
    <dgm:cxn modelId="{AE3E4CD5-C086-4F7C-8013-75F4800F98A7}" srcId="{1BFC8BCA-BACC-42A2-B964-284A067DDFB7}" destId="{FC9D9A42-4873-4D06-9959-5C0B551CA64F}" srcOrd="3" destOrd="0" parTransId="{9DB4B632-A584-4F3F-BDF0-1AD4A0C345DF}" sibTransId="{30F56205-66D6-4111-90C7-B5140CCB1308}"/>
    <dgm:cxn modelId="{B05FB83A-4623-4751-99D0-0E890FFFA50F}" srcId="{1BFC8BCA-BACC-42A2-B964-284A067DDFB7}" destId="{41C39834-C145-43E0-BD13-54C2A6667155}" srcOrd="5" destOrd="0" parTransId="{9392658F-0AF9-42F0-8F9E-47335C8516F9}" sibTransId="{E86C7579-EAD2-4164-B1D6-FC161FE3466B}"/>
    <dgm:cxn modelId="{F42C8640-D1EF-4489-B173-A104C42D0E60}" type="presOf" srcId="{06F7B7BD-3C53-4C46-A931-E550BDF14009}" destId="{D37028E1-2D6A-46DB-ADBF-49767FD89FD8}" srcOrd="0" destOrd="0" presId="urn:microsoft.com/office/officeart/2011/layout/HexagonRadial"/>
    <dgm:cxn modelId="{DEE44867-A691-4587-8573-B7191164E544}" srcId="{1BFC8BCA-BACC-42A2-B964-284A067DDFB7}" destId="{47B11999-7C81-424B-B34B-C275EF0CD438}" srcOrd="1" destOrd="0" parTransId="{38E21005-C354-403D-8B61-25B29187957A}" sibTransId="{21A501E4-F7D5-4B7E-AB0E-3F9EF9C3642D}"/>
    <dgm:cxn modelId="{7436483E-194D-4B10-AAAE-362A8583DD5D}" type="presParOf" srcId="{91B75803-6E44-4F42-B510-D36299F8D784}" destId="{438ADD16-0112-4D92-90F9-823F55C926A6}" srcOrd="0" destOrd="0" presId="urn:microsoft.com/office/officeart/2011/layout/HexagonRadial"/>
    <dgm:cxn modelId="{371C5E68-E879-4075-AA94-0ED9DE542A86}" type="presParOf" srcId="{91B75803-6E44-4F42-B510-D36299F8D784}" destId="{81DFFE5E-E1E0-4FE9-866C-5129E780CCE1}" srcOrd="1" destOrd="0" presId="urn:microsoft.com/office/officeart/2011/layout/HexagonRadial"/>
    <dgm:cxn modelId="{4B037567-727A-4379-A2FA-821A6FC7AD7F}" type="presParOf" srcId="{81DFFE5E-E1E0-4FE9-866C-5129E780CCE1}" destId="{3D408D97-FBF9-45FE-B2B5-62883A26B943}" srcOrd="0" destOrd="0" presId="urn:microsoft.com/office/officeart/2011/layout/HexagonRadial"/>
    <dgm:cxn modelId="{17794869-2FC1-432D-8C36-8711BFA9CDF4}" type="presParOf" srcId="{91B75803-6E44-4F42-B510-D36299F8D784}" destId="{9F670562-50DE-40E7-B043-7C77FDEA3AA4}" srcOrd="2" destOrd="0" presId="urn:microsoft.com/office/officeart/2011/layout/HexagonRadial"/>
    <dgm:cxn modelId="{CAED2A26-9648-4D9E-AD7D-AE770B8DF4C8}" type="presParOf" srcId="{91B75803-6E44-4F42-B510-D36299F8D784}" destId="{A5D1950C-A241-4B4B-873C-3843B3D5001D}" srcOrd="3" destOrd="0" presId="urn:microsoft.com/office/officeart/2011/layout/HexagonRadial"/>
    <dgm:cxn modelId="{A61174BB-EBD1-4DDB-9CDB-2B4B5869265C}" type="presParOf" srcId="{A5D1950C-A241-4B4B-873C-3843B3D5001D}" destId="{78539727-0144-49B7-8BCD-18B93944EBE8}" srcOrd="0" destOrd="0" presId="urn:microsoft.com/office/officeart/2011/layout/HexagonRadial"/>
    <dgm:cxn modelId="{DDC5E8B2-699C-46BA-A4DF-7ED19106A896}" type="presParOf" srcId="{91B75803-6E44-4F42-B510-D36299F8D784}" destId="{6D6DD4E2-E49F-4BAE-B3C8-6C046CCF09BA}" srcOrd="4" destOrd="0" presId="urn:microsoft.com/office/officeart/2011/layout/HexagonRadial"/>
    <dgm:cxn modelId="{A51AF891-E03E-4D3C-8436-B56F6DFDDD74}" type="presParOf" srcId="{91B75803-6E44-4F42-B510-D36299F8D784}" destId="{A592B9CF-D18A-45FD-82E9-9921FC19AD38}" srcOrd="5" destOrd="0" presId="urn:microsoft.com/office/officeart/2011/layout/HexagonRadial"/>
    <dgm:cxn modelId="{2C7066D3-F157-4EB8-B981-E2EBD93269F9}" type="presParOf" srcId="{A592B9CF-D18A-45FD-82E9-9921FC19AD38}" destId="{482DADB3-8A91-4652-B664-C6D8971974D3}" srcOrd="0" destOrd="0" presId="urn:microsoft.com/office/officeart/2011/layout/HexagonRadial"/>
    <dgm:cxn modelId="{4ED63C36-BF69-4F39-B937-7495C367BA0C}" type="presParOf" srcId="{91B75803-6E44-4F42-B510-D36299F8D784}" destId="{5F6490DC-8F14-410C-8AC3-DA5EEDA84DC3}" srcOrd="6" destOrd="0" presId="urn:microsoft.com/office/officeart/2011/layout/HexagonRadial"/>
    <dgm:cxn modelId="{EB2AE0DA-F49E-46E3-ACB6-78A25DA37BC2}" type="presParOf" srcId="{91B75803-6E44-4F42-B510-D36299F8D784}" destId="{34FE7F27-0656-4525-A710-BBC90FD1131F}" srcOrd="7" destOrd="0" presId="urn:microsoft.com/office/officeart/2011/layout/HexagonRadial"/>
    <dgm:cxn modelId="{C28F0981-8E5C-4E8F-8FC4-E9BD71EF2E61}" type="presParOf" srcId="{34FE7F27-0656-4525-A710-BBC90FD1131F}" destId="{EB8C9B20-4415-4C2A-8B58-D8181B26F36B}" srcOrd="0" destOrd="0" presId="urn:microsoft.com/office/officeart/2011/layout/HexagonRadial"/>
    <dgm:cxn modelId="{4B12D77E-BDC9-4E25-B213-5CE50DD7B0E4}" type="presParOf" srcId="{91B75803-6E44-4F42-B510-D36299F8D784}" destId="{578C2EDE-CEAA-4EB0-ADD5-4EDFD0801583}" srcOrd="8" destOrd="0" presId="urn:microsoft.com/office/officeart/2011/layout/HexagonRadial"/>
    <dgm:cxn modelId="{1C2E4178-8395-41DF-89AF-A9BCC3CCF04E}" type="presParOf" srcId="{91B75803-6E44-4F42-B510-D36299F8D784}" destId="{8192036B-2DF7-4D98-90EE-9EC219D8891D}" srcOrd="9" destOrd="0" presId="urn:microsoft.com/office/officeart/2011/layout/HexagonRadial"/>
    <dgm:cxn modelId="{B443F6D9-287C-4A13-8E5F-7542E2C82742}" type="presParOf" srcId="{8192036B-2DF7-4D98-90EE-9EC219D8891D}" destId="{1D559B6D-07A5-4BFF-9B66-439EF520EBF1}" srcOrd="0" destOrd="0" presId="urn:microsoft.com/office/officeart/2011/layout/HexagonRadial"/>
    <dgm:cxn modelId="{51837E15-F90B-4D35-87AA-CF0AD110A7AD}" type="presParOf" srcId="{91B75803-6E44-4F42-B510-D36299F8D784}" destId="{D37028E1-2D6A-46DB-ADBF-49767FD89FD8}" srcOrd="10" destOrd="0" presId="urn:microsoft.com/office/officeart/2011/layout/HexagonRadial"/>
    <dgm:cxn modelId="{19372889-80AC-473D-9F7B-E9E2A0F9A4F6}" type="presParOf" srcId="{91B75803-6E44-4F42-B510-D36299F8D784}" destId="{1E58A586-88B3-4B2B-8F6A-D9BB26033848}" srcOrd="11" destOrd="0" presId="urn:microsoft.com/office/officeart/2011/layout/HexagonRadial"/>
    <dgm:cxn modelId="{B71D48B7-2FA1-4CEB-9719-8BD5157AE249}" type="presParOf" srcId="{1E58A586-88B3-4B2B-8F6A-D9BB26033848}" destId="{E309E096-CA8D-43A2-B67D-B4383639A64E}" srcOrd="0" destOrd="0" presId="urn:microsoft.com/office/officeart/2011/layout/HexagonRadial"/>
    <dgm:cxn modelId="{DCED1BDF-7968-4A46-9E69-29A3522C6709}" type="presParOf" srcId="{91B75803-6E44-4F42-B510-D36299F8D784}" destId="{DBF823D7-50DE-4A38-840C-B330AB2AE0C8}" srcOrd="12" destOrd="0" presId="urn:microsoft.com/office/officeart/2011/layout/HexagonRadial"/>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ADD16-0112-4D92-90F9-823F55C926A6}">
      <dsp:nvSpPr>
        <dsp:cNvPr id="0" name=""/>
        <dsp:cNvSpPr/>
      </dsp:nvSpPr>
      <dsp:spPr>
        <a:xfrm>
          <a:off x="3998216" y="1974499"/>
          <a:ext cx="2509674" cy="2170970"/>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00"/>
              </a:solidFill>
              <a:latin typeface="Calibri" panose="020F0502020204030204" pitchFamily="34" charset="0"/>
              <a:cs typeface="Arial" panose="020B0604020202020204" pitchFamily="34" charset="0"/>
            </a:rPr>
            <a:t>Technology</a:t>
          </a:r>
          <a:endParaRPr lang="en-US" sz="2000" kern="1200" dirty="0">
            <a:solidFill>
              <a:srgbClr val="FFFF00"/>
            </a:solidFill>
            <a:latin typeface="Calibri" panose="020F0502020204030204" pitchFamily="34" charset="0"/>
            <a:cs typeface="Arial" panose="020B0604020202020204" pitchFamily="34" charset="0"/>
          </a:endParaRPr>
        </a:p>
      </dsp:txBody>
      <dsp:txXfrm>
        <a:off x="4414104" y="2334259"/>
        <a:ext cx="1677898" cy="1451450"/>
      </dsp:txXfrm>
    </dsp:sp>
    <dsp:sp modelId="{78539727-0144-49B7-8BCD-18B93944EBE8}">
      <dsp:nvSpPr>
        <dsp:cNvPr id="0" name=""/>
        <dsp:cNvSpPr/>
      </dsp:nvSpPr>
      <dsp:spPr>
        <a:xfrm>
          <a:off x="5569754" y="935836"/>
          <a:ext cx="946892" cy="81587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670562-50DE-40E7-B043-7C77FDEA3AA4}">
      <dsp:nvSpPr>
        <dsp:cNvPr id="0" name=""/>
        <dsp:cNvSpPr/>
      </dsp:nvSpPr>
      <dsp:spPr>
        <a:xfrm>
          <a:off x="4175046" y="0"/>
          <a:ext cx="2165355" cy="1779252"/>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00"/>
              </a:solidFill>
              <a:latin typeface="Calibri" panose="020F0502020204030204" pitchFamily="34" charset="0"/>
              <a:cs typeface="Arial" panose="020B0604020202020204" pitchFamily="34" charset="0"/>
            </a:rPr>
            <a:t>Electronic recording</a:t>
          </a:r>
          <a:endParaRPr lang="en-US" sz="2000" kern="1200" dirty="0">
            <a:solidFill>
              <a:srgbClr val="FFFF00"/>
            </a:solidFill>
            <a:latin typeface="Calibri" panose="020F0502020204030204" pitchFamily="34" charset="0"/>
            <a:cs typeface="Arial" panose="020B0604020202020204" pitchFamily="34" charset="0"/>
          </a:endParaRPr>
        </a:p>
      </dsp:txBody>
      <dsp:txXfrm>
        <a:off x="4524936" y="287502"/>
        <a:ext cx="1465575" cy="1204248"/>
      </dsp:txXfrm>
    </dsp:sp>
    <dsp:sp modelId="{482DADB3-8A91-4652-B664-C6D8971974D3}">
      <dsp:nvSpPr>
        <dsp:cNvPr id="0" name=""/>
        <dsp:cNvSpPr/>
      </dsp:nvSpPr>
      <dsp:spPr>
        <a:xfrm>
          <a:off x="6674852" y="2461085"/>
          <a:ext cx="946892" cy="81587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DD4E2-E49F-4BAE-B3C8-6C046CCF09BA}">
      <dsp:nvSpPr>
        <dsp:cNvPr id="0" name=""/>
        <dsp:cNvSpPr/>
      </dsp:nvSpPr>
      <dsp:spPr>
        <a:xfrm>
          <a:off x="6043483" y="1061888"/>
          <a:ext cx="2318843" cy="1844195"/>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00"/>
              </a:solidFill>
              <a:latin typeface="Calibri" panose="020F0502020204030204" pitchFamily="34" charset="0"/>
              <a:cs typeface="Arial" panose="020B0604020202020204" pitchFamily="34" charset="0"/>
            </a:rPr>
            <a:t>Milking</a:t>
          </a:r>
          <a:endParaRPr lang="en-US" sz="2000" kern="1200" dirty="0">
            <a:solidFill>
              <a:srgbClr val="FFFF00"/>
            </a:solidFill>
            <a:latin typeface="Calibri" panose="020F0502020204030204" pitchFamily="34" charset="0"/>
            <a:cs typeface="Arial" panose="020B0604020202020204" pitchFamily="34" charset="0"/>
          </a:endParaRPr>
        </a:p>
      </dsp:txBody>
      <dsp:txXfrm>
        <a:off x="6412349" y="1355250"/>
        <a:ext cx="1581111" cy="1257471"/>
      </dsp:txXfrm>
    </dsp:sp>
    <dsp:sp modelId="{EB8C9B20-4415-4C2A-8B58-D8181B26F36B}">
      <dsp:nvSpPr>
        <dsp:cNvPr id="0" name=""/>
        <dsp:cNvSpPr/>
      </dsp:nvSpPr>
      <dsp:spPr>
        <a:xfrm>
          <a:off x="5907180" y="4182805"/>
          <a:ext cx="946892" cy="81587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6490DC-8F14-410C-8AC3-DA5EEDA84DC3}">
      <dsp:nvSpPr>
        <dsp:cNvPr id="0" name=""/>
        <dsp:cNvSpPr/>
      </dsp:nvSpPr>
      <dsp:spPr>
        <a:xfrm>
          <a:off x="6068523" y="3108803"/>
          <a:ext cx="2416226" cy="2053133"/>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00"/>
              </a:solidFill>
              <a:latin typeface="Calibri" panose="020F0502020204030204" pitchFamily="34" charset="0"/>
              <a:cs typeface="Arial" panose="020B0604020202020204" pitchFamily="34" charset="0"/>
            </a:rPr>
            <a:t>Reproduction</a:t>
          </a:r>
          <a:endParaRPr lang="en-US" sz="2000" kern="1200" dirty="0">
            <a:solidFill>
              <a:srgbClr val="FFFF00"/>
            </a:solidFill>
            <a:latin typeface="Calibri" panose="020F0502020204030204" pitchFamily="34" charset="0"/>
            <a:cs typeface="Arial" panose="020B0604020202020204" pitchFamily="34" charset="0"/>
          </a:endParaRPr>
        </a:p>
      </dsp:txBody>
      <dsp:txXfrm>
        <a:off x="6465402" y="3446042"/>
        <a:ext cx="1622468" cy="1378655"/>
      </dsp:txXfrm>
    </dsp:sp>
    <dsp:sp modelId="{1D559B6D-07A5-4BFF-9B66-439EF520EBF1}">
      <dsp:nvSpPr>
        <dsp:cNvPr id="0" name=""/>
        <dsp:cNvSpPr/>
      </dsp:nvSpPr>
      <dsp:spPr>
        <a:xfrm>
          <a:off x="4002886" y="4361526"/>
          <a:ext cx="946892" cy="81587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C2EDE-CEAA-4EB0-ADD5-4EDFD0801583}">
      <dsp:nvSpPr>
        <dsp:cNvPr id="0" name=""/>
        <dsp:cNvSpPr/>
      </dsp:nvSpPr>
      <dsp:spPr>
        <a:xfrm>
          <a:off x="4229393" y="4341328"/>
          <a:ext cx="2056660" cy="1779252"/>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00"/>
              </a:solidFill>
              <a:latin typeface="Calibri" panose="020F0502020204030204" pitchFamily="34" charset="0"/>
              <a:cs typeface="Arial" panose="020B0604020202020204" pitchFamily="34" charset="0"/>
            </a:rPr>
            <a:t>Auto-weighing</a:t>
          </a:r>
          <a:endParaRPr lang="en-US" sz="2000" kern="1200" dirty="0">
            <a:solidFill>
              <a:srgbClr val="FFFF00"/>
            </a:solidFill>
            <a:latin typeface="Calibri" panose="020F0502020204030204" pitchFamily="34" charset="0"/>
            <a:cs typeface="Arial" panose="020B0604020202020204" pitchFamily="34" charset="0"/>
          </a:endParaRPr>
        </a:p>
      </dsp:txBody>
      <dsp:txXfrm>
        <a:off x="4570225" y="4636188"/>
        <a:ext cx="1374996" cy="1189532"/>
      </dsp:txXfrm>
    </dsp:sp>
    <dsp:sp modelId="{E309E096-CA8D-43A2-B67D-B4383639A64E}">
      <dsp:nvSpPr>
        <dsp:cNvPr id="0" name=""/>
        <dsp:cNvSpPr/>
      </dsp:nvSpPr>
      <dsp:spPr>
        <a:xfrm>
          <a:off x="2879691" y="2836889"/>
          <a:ext cx="946892" cy="81587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028E1-2D6A-46DB-ADBF-49767FD89FD8}">
      <dsp:nvSpPr>
        <dsp:cNvPr id="0" name=""/>
        <dsp:cNvSpPr/>
      </dsp:nvSpPr>
      <dsp:spPr>
        <a:xfrm>
          <a:off x="2001354" y="3229949"/>
          <a:ext cx="2457400" cy="1813290"/>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00"/>
              </a:solidFill>
              <a:latin typeface="Calibri" panose="020F0502020204030204" pitchFamily="34" charset="0"/>
              <a:cs typeface="Arial" panose="020B0604020202020204" pitchFamily="34" charset="0"/>
            </a:rPr>
            <a:t>Genetic improvement</a:t>
          </a:r>
          <a:endParaRPr lang="en-US" sz="2000" kern="1200" dirty="0">
            <a:solidFill>
              <a:srgbClr val="FFFF00"/>
            </a:solidFill>
            <a:latin typeface="Calibri" panose="020F0502020204030204" pitchFamily="34" charset="0"/>
            <a:cs typeface="Arial" panose="020B0604020202020204" pitchFamily="34" charset="0"/>
          </a:endParaRPr>
        </a:p>
      </dsp:txBody>
      <dsp:txXfrm>
        <a:off x="2378823" y="3508479"/>
        <a:ext cx="1702462" cy="1256230"/>
      </dsp:txXfrm>
    </dsp:sp>
    <dsp:sp modelId="{DBF823D7-50DE-4A38-840C-B330AB2AE0C8}">
      <dsp:nvSpPr>
        <dsp:cNvPr id="0" name=""/>
        <dsp:cNvSpPr/>
      </dsp:nvSpPr>
      <dsp:spPr>
        <a:xfrm>
          <a:off x="2232090" y="1046122"/>
          <a:ext cx="2261359" cy="1870831"/>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00"/>
              </a:solidFill>
              <a:latin typeface="Calibri" panose="020F0502020204030204" pitchFamily="34" charset="0"/>
              <a:cs typeface="Arial" panose="020B0604020202020204" pitchFamily="34" charset="0"/>
            </a:rPr>
            <a:t>Barn optimization</a:t>
          </a:r>
          <a:endParaRPr lang="en-US" sz="2000" kern="1200" dirty="0">
            <a:solidFill>
              <a:srgbClr val="FFFF00"/>
            </a:solidFill>
            <a:latin typeface="Calibri" panose="020F0502020204030204" pitchFamily="34" charset="0"/>
            <a:cs typeface="Arial" panose="020B0604020202020204" pitchFamily="34" charset="0"/>
          </a:endParaRPr>
        </a:p>
      </dsp:txBody>
      <dsp:txXfrm>
        <a:off x="2598702" y="1349422"/>
        <a:ext cx="1528135" cy="126423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F554-4016-4301-81FA-98E7F5C88ECE}"/>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1736436A-FD8E-4882-844B-88BCF00CC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65D4170E-7055-48E6-98BC-762178AB7660}"/>
              </a:ext>
            </a:extLst>
          </p:cNvPr>
          <p:cNvSpPr>
            <a:spLocks noGrp="1"/>
          </p:cNvSpPr>
          <p:nvPr>
            <p:ph type="dt" sz="half" idx="10"/>
          </p:nvPr>
        </p:nvSpPr>
        <p:spPr/>
        <p:txBody>
          <a:bodyPr/>
          <a:lstStyle/>
          <a:p>
            <a:fld id="{8BCD93E3-A7DF-48F0-92E0-04E1F15415D1}" type="datetimeFigureOut">
              <a:rPr lang="en-US" smtClean="0"/>
              <a:t>6/27/2019</a:t>
            </a:fld>
            <a:endParaRPr lang="en-US"/>
          </a:p>
        </p:txBody>
      </p:sp>
      <p:sp>
        <p:nvSpPr>
          <p:cNvPr id="5" name="Footer Placeholder 4">
            <a:extLst>
              <a:ext uri="{FF2B5EF4-FFF2-40B4-BE49-F238E27FC236}">
                <a16:creationId xmlns:a16="http://schemas.microsoft.com/office/drawing/2014/main" id="{499EF35C-2025-43EC-AFBE-7D4EA4F48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C02DD-AFFC-4218-B55B-E980C5DE1644}"/>
              </a:ext>
            </a:extLst>
          </p:cNvPr>
          <p:cNvSpPr>
            <a:spLocks noGrp="1"/>
          </p:cNvSpPr>
          <p:nvPr>
            <p:ph type="sldNum" sz="quarter" idx="12"/>
          </p:nvPr>
        </p:nvSpPr>
        <p:spPr/>
        <p:txBody>
          <a:bodyPr/>
          <a:lstStyle/>
          <a:p>
            <a:fld id="{41C0BA12-F70B-4129-8B10-90DA283E3B0C}" type="slidenum">
              <a:rPr lang="en-US" smtClean="0"/>
              <a:t>‹#›</a:t>
            </a:fld>
            <a:endParaRPr lang="en-US"/>
          </a:p>
        </p:txBody>
      </p:sp>
    </p:spTree>
    <p:extLst>
      <p:ext uri="{BB962C8B-B14F-4D97-AF65-F5344CB8AC3E}">
        <p14:creationId xmlns:p14="http://schemas.microsoft.com/office/powerpoint/2010/main" val="270822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0E98-07DF-4BE0-803A-6A79AEBA39EC}"/>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D6786D4-249D-4899-A6F6-A1F295FB9E05}"/>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5AF2B8B-49B6-404B-B989-B948D994FE33}"/>
              </a:ext>
            </a:extLst>
          </p:cNvPr>
          <p:cNvSpPr>
            <a:spLocks noGrp="1"/>
          </p:cNvSpPr>
          <p:nvPr>
            <p:ph type="dt" sz="half" idx="10"/>
          </p:nvPr>
        </p:nvSpPr>
        <p:spPr/>
        <p:txBody>
          <a:bodyPr/>
          <a:lstStyle/>
          <a:p>
            <a:fld id="{8BCD93E3-A7DF-48F0-92E0-04E1F15415D1}" type="datetimeFigureOut">
              <a:rPr lang="en-US" smtClean="0"/>
              <a:t>6/27/2019</a:t>
            </a:fld>
            <a:endParaRPr lang="en-US"/>
          </a:p>
        </p:txBody>
      </p:sp>
      <p:sp>
        <p:nvSpPr>
          <p:cNvPr id="5" name="Footer Placeholder 4">
            <a:extLst>
              <a:ext uri="{FF2B5EF4-FFF2-40B4-BE49-F238E27FC236}">
                <a16:creationId xmlns:a16="http://schemas.microsoft.com/office/drawing/2014/main" id="{8016C59D-3900-41BC-8DEC-D9E2891DE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CA2F4-CCFF-4B8A-8C3C-5F0B2E3F0449}"/>
              </a:ext>
            </a:extLst>
          </p:cNvPr>
          <p:cNvSpPr>
            <a:spLocks noGrp="1"/>
          </p:cNvSpPr>
          <p:nvPr>
            <p:ph type="sldNum" sz="quarter" idx="12"/>
          </p:nvPr>
        </p:nvSpPr>
        <p:spPr/>
        <p:txBody>
          <a:bodyPr/>
          <a:lstStyle/>
          <a:p>
            <a:fld id="{41C0BA12-F70B-4129-8B10-90DA283E3B0C}" type="slidenum">
              <a:rPr lang="en-US" smtClean="0"/>
              <a:t>‹#›</a:t>
            </a:fld>
            <a:endParaRPr lang="en-US"/>
          </a:p>
        </p:txBody>
      </p:sp>
    </p:spTree>
    <p:extLst>
      <p:ext uri="{BB962C8B-B14F-4D97-AF65-F5344CB8AC3E}">
        <p14:creationId xmlns:p14="http://schemas.microsoft.com/office/powerpoint/2010/main" val="425092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62D451-E410-4CC9-8C86-4B617C327979}"/>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A4DA3F68-209C-47E6-86BD-3F1B29F82489}"/>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45E5D964-BBB9-4EC7-9435-D1AB30525D9E}"/>
              </a:ext>
            </a:extLst>
          </p:cNvPr>
          <p:cNvSpPr>
            <a:spLocks noGrp="1"/>
          </p:cNvSpPr>
          <p:nvPr>
            <p:ph type="dt" sz="half" idx="10"/>
          </p:nvPr>
        </p:nvSpPr>
        <p:spPr/>
        <p:txBody>
          <a:bodyPr/>
          <a:lstStyle/>
          <a:p>
            <a:fld id="{8BCD93E3-A7DF-48F0-92E0-04E1F15415D1}" type="datetimeFigureOut">
              <a:rPr lang="en-US" smtClean="0"/>
              <a:t>6/27/2019</a:t>
            </a:fld>
            <a:endParaRPr lang="en-US"/>
          </a:p>
        </p:txBody>
      </p:sp>
      <p:sp>
        <p:nvSpPr>
          <p:cNvPr id="5" name="Footer Placeholder 4">
            <a:extLst>
              <a:ext uri="{FF2B5EF4-FFF2-40B4-BE49-F238E27FC236}">
                <a16:creationId xmlns:a16="http://schemas.microsoft.com/office/drawing/2014/main" id="{25740269-D6B3-4568-BD0D-73B430AE8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4CC91-8511-405B-8E71-8753DCE5F7D3}"/>
              </a:ext>
            </a:extLst>
          </p:cNvPr>
          <p:cNvSpPr>
            <a:spLocks noGrp="1"/>
          </p:cNvSpPr>
          <p:nvPr>
            <p:ph type="sldNum" sz="quarter" idx="12"/>
          </p:nvPr>
        </p:nvSpPr>
        <p:spPr/>
        <p:txBody>
          <a:bodyPr/>
          <a:lstStyle/>
          <a:p>
            <a:fld id="{41C0BA12-F70B-4129-8B10-90DA283E3B0C}" type="slidenum">
              <a:rPr lang="en-US" smtClean="0"/>
              <a:t>‹#›</a:t>
            </a:fld>
            <a:endParaRPr lang="en-US"/>
          </a:p>
        </p:txBody>
      </p:sp>
    </p:spTree>
    <p:extLst>
      <p:ext uri="{BB962C8B-B14F-4D97-AF65-F5344CB8AC3E}">
        <p14:creationId xmlns:p14="http://schemas.microsoft.com/office/powerpoint/2010/main" val="161947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289C-1A97-48C4-836C-E81619A0682D}"/>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F3C3E040-F6B7-4B88-80FE-8FBD925EB636}"/>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FC2CECBD-EC9D-4543-A06B-262F65029C59}"/>
              </a:ext>
            </a:extLst>
          </p:cNvPr>
          <p:cNvSpPr>
            <a:spLocks noGrp="1"/>
          </p:cNvSpPr>
          <p:nvPr>
            <p:ph type="dt" sz="half" idx="10"/>
          </p:nvPr>
        </p:nvSpPr>
        <p:spPr/>
        <p:txBody>
          <a:bodyPr/>
          <a:lstStyle/>
          <a:p>
            <a:fld id="{8BCD93E3-A7DF-48F0-92E0-04E1F15415D1}" type="datetimeFigureOut">
              <a:rPr lang="en-US" smtClean="0"/>
              <a:t>6/27/2019</a:t>
            </a:fld>
            <a:endParaRPr lang="en-US"/>
          </a:p>
        </p:txBody>
      </p:sp>
      <p:sp>
        <p:nvSpPr>
          <p:cNvPr id="5" name="Footer Placeholder 4">
            <a:extLst>
              <a:ext uri="{FF2B5EF4-FFF2-40B4-BE49-F238E27FC236}">
                <a16:creationId xmlns:a16="http://schemas.microsoft.com/office/drawing/2014/main" id="{1902A4EC-EF3F-4636-BBE9-1BA08D759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C6F16-23FD-4A24-AD3D-98E175F77EA9}"/>
              </a:ext>
            </a:extLst>
          </p:cNvPr>
          <p:cNvSpPr>
            <a:spLocks noGrp="1"/>
          </p:cNvSpPr>
          <p:nvPr>
            <p:ph type="sldNum" sz="quarter" idx="12"/>
          </p:nvPr>
        </p:nvSpPr>
        <p:spPr/>
        <p:txBody>
          <a:bodyPr/>
          <a:lstStyle/>
          <a:p>
            <a:fld id="{41C0BA12-F70B-4129-8B10-90DA283E3B0C}" type="slidenum">
              <a:rPr lang="en-US" smtClean="0"/>
              <a:t>‹#›</a:t>
            </a:fld>
            <a:endParaRPr lang="en-US"/>
          </a:p>
        </p:txBody>
      </p:sp>
    </p:spTree>
    <p:extLst>
      <p:ext uri="{BB962C8B-B14F-4D97-AF65-F5344CB8AC3E}">
        <p14:creationId xmlns:p14="http://schemas.microsoft.com/office/powerpoint/2010/main" val="411987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0B3B-C48D-4E23-8334-69A8F9232C13}"/>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272BD83-92E0-43BD-A4CE-111CD58F67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2A2A219E-F0CF-4962-B644-A024FA61D6DB}"/>
              </a:ext>
            </a:extLst>
          </p:cNvPr>
          <p:cNvSpPr>
            <a:spLocks noGrp="1"/>
          </p:cNvSpPr>
          <p:nvPr>
            <p:ph type="dt" sz="half" idx="10"/>
          </p:nvPr>
        </p:nvSpPr>
        <p:spPr/>
        <p:txBody>
          <a:bodyPr/>
          <a:lstStyle/>
          <a:p>
            <a:fld id="{8BCD93E3-A7DF-48F0-92E0-04E1F15415D1}" type="datetimeFigureOut">
              <a:rPr lang="en-US" smtClean="0"/>
              <a:t>6/27/2019</a:t>
            </a:fld>
            <a:endParaRPr lang="en-US"/>
          </a:p>
        </p:txBody>
      </p:sp>
      <p:sp>
        <p:nvSpPr>
          <p:cNvPr id="5" name="Footer Placeholder 4">
            <a:extLst>
              <a:ext uri="{FF2B5EF4-FFF2-40B4-BE49-F238E27FC236}">
                <a16:creationId xmlns:a16="http://schemas.microsoft.com/office/drawing/2014/main" id="{87C8146F-6315-4C49-91BB-7EBF9F847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C8FA6-8DCD-4306-A657-6EF340A2CD4E}"/>
              </a:ext>
            </a:extLst>
          </p:cNvPr>
          <p:cNvSpPr>
            <a:spLocks noGrp="1"/>
          </p:cNvSpPr>
          <p:nvPr>
            <p:ph type="sldNum" sz="quarter" idx="12"/>
          </p:nvPr>
        </p:nvSpPr>
        <p:spPr/>
        <p:txBody>
          <a:bodyPr/>
          <a:lstStyle/>
          <a:p>
            <a:fld id="{41C0BA12-F70B-4129-8B10-90DA283E3B0C}" type="slidenum">
              <a:rPr lang="en-US" smtClean="0"/>
              <a:t>‹#›</a:t>
            </a:fld>
            <a:endParaRPr lang="en-US"/>
          </a:p>
        </p:txBody>
      </p:sp>
    </p:spTree>
    <p:extLst>
      <p:ext uri="{BB962C8B-B14F-4D97-AF65-F5344CB8AC3E}">
        <p14:creationId xmlns:p14="http://schemas.microsoft.com/office/powerpoint/2010/main" val="281331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21A6-C01D-43EB-8A5D-7B9E78BF9142}"/>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784EAE26-6A12-432C-AB89-5A89FAF2C4A8}"/>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92664F0F-89CE-43DA-82D7-DE3E8284DD98}"/>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35CBE0D6-6C3E-46B4-A494-FCCA4157ED4D}"/>
              </a:ext>
            </a:extLst>
          </p:cNvPr>
          <p:cNvSpPr>
            <a:spLocks noGrp="1"/>
          </p:cNvSpPr>
          <p:nvPr>
            <p:ph type="dt" sz="half" idx="10"/>
          </p:nvPr>
        </p:nvSpPr>
        <p:spPr/>
        <p:txBody>
          <a:bodyPr/>
          <a:lstStyle/>
          <a:p>
            <a:fld id="{8BCD93E3-A7DF-48F0-92E0-04E1F15415D1}" type="datetimeFigureOut">
              <a:rPr lang="en-US" smtClean="0"/>
              <a:t>6/27/2019</a:t>
            </a:fld>
            <a:endParaRPr lang="en-US"/>
          </a:p>
        </p:txBody>
      </p:sp>
      <p:sp>
        <p:nvSpPr>
          <p:cNvPr id="6" name="Footer Placeholder 5">
            <a:extLst>
              <a:ext uri="{FF2B5EF4-FFF2-40B4-BE49-F238E27FC236}">
                <a16:creationId xmlns:a16="http://schemas.microsoft.com/office/drawing/2014/main" id="{ADC8EC90-3076-4E31-827B-B12475FC7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49A849-AC4B-436A-8103-1B8237E714D2}"/>
              </a:ext>
            </a:extLst>
          </p:cNvPr>
          <p:cNvSpPr>
            <a:spLocks noGrp="1"/>
          </p:cNvSpPr>
          <p:nvPr>
            <p:ph type="sldNum" sz="quarter" idx="12"/>
          </p:nvPr>
        </p:nvSpPr>
        <p:spPr/>
        <p:txBody>
          <a:bodyPr/>
          <a:lstStyle/>
          <a:p>
            <a:fld id="{41C0BA12-F70B-4129-8B10-90DA283E3B0C}" type="slidenum">
              <a:rPr lang="en-US" smtClean="0"/>
              <a:t>‹#›</a:t>
            </a:fld>
            <a:endParaRPr lang="en-US"/>
          </a:p>
        </p:txBody>
      </p:sp>
    </p:spTree>
    <p:extLst>
      <p:ext uri="{BB962C8B-B14F-4D97-AF65-F5344CB8AC3E}">
        <p14:creationId xmlns:p14="http://schemas.microsoft.com/office/powerpoint/2010/main" val="357050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7375-9B30-48BA-B811-19A1AD224A78}"/>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97E1FBDA-0212-4A5F-A803-76B102628C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3781E86F-990D-4154-813F-D3DE91D8E3DB}"/>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614C71A0-A5D6-47B7-A6B1-EADE23B7E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06B78D00-7CA5-496C-B62F-9B9F8117A437}"/>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572E0847-2109-478F-9834-CA4B93E5D7C7}"/>
              </a:ext>
            </a:extLst>
          </p:cNvPr>
          <p:cNvSpPr>
            <a:spLocks noGrp="1"/>
          </p:cNvSpPr>
          <p:nvPr>
            <p:ph type="dt" sz="half" idx="10"/>
          </p:nvPr>
        </p:nvSpPr>
        <p:spPr/>
        <p:txBody>
          <a:bodyPr/>
          <a:lstStyle/>
          <a:p>
            <a:fld id="{8BCD93E3-A7DF-48F0-92E0-04E1F15415D1}" type="datetimeFigureOut">
              <a:rPr lang="en-US" smtClean="0"/>
              <a:t>6/27/2019</a:t>
            </a:fld>
            <a:endParaRPr lang="en-US"/>
          </a:p>
        </p:txBody>
      </p:sp>
      <p:sp>
        <p:nvSpPr>
          <p:cNvPr id="8" name="Footer Placeholder 7">
            <a:extLst>
              <a:ext uri="{FF2B5EF4-FFF2-40B4-BE49-F238E27FC236}">
                <a16:creationId xmlns:a16="http://schemas.microsoft.com/office/drawing/2014/main" id="{19600D88-8F25-4D10-A89F-A5CBD19D68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81FD1D-39D2-4CD9-A29A-AFE40F7AD016}"/>
              </a:ext>
            </a:extLst>
          </p:cNvPr>
          <p:cNvSpPr>
            <a:spLocks noGrp="1"/>
          </p:cNvSpPr>
          <p:nvPr>
            <p:ph type="sldNum" sz="quarter" idx="12"/>
          </p:nvPr>
        </p:nvSpPr>
        <p:spPr/>
        <p:txBody>
          <a:bodyPr/>
          <a:lstStyle/>
          <a:p>
            <a:fld id="{41C0BA12-F70B-4129-8B10-90DA283E3B0C}" type="slidenum">
              <a:rPr lang="en-US" smtClean="0"/>
              <a:t>‹#›</a:t>
            </a:fld>
            <a:endParaRPr lang="en-US"/>
          </a:p>
        </p:txBody>
      </p:sp>
    </p:spTree>
    <p:extLst>
      <p:ext uri="{BB962C8B-B14F-4D97-AF65-F5344CB8AC3E}">
        <p14:creationId xmlns:p14="http://schemas.microsoft.com/office/powerpoint/2010/main" val="403492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B6F5-5B40-4D53-BC1E-EAE2329B597E}"/>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CFD9C19C-6E49-43D2-BA80-95CC7BF9F46D}"/>
              </a:ext>
            </a:extLst>
          </p:cNvPr>
          <p:cNvSpPr>
            <a:spLocks noGrp="1"/>
          </p:cNvSpPr>
          <p:nvPr>
            <p:ph type="dt" sz="half" idx="10"/>
          </p:nvPr>
        </p:nvSpPr>
        <p:spPr/>
        <p:txBody>
          <a:bodyPr/>
          <a:lstStyle/>
          <a:p>
            <a:fld id="{8BCD93E3-A7DF-48F0-92E0-04E1F15415D1}" type="datetimeFigureOut">
              <a:rPr lang="en-US" smtClean="0"/>
              <a:t>6/27/2019</a:t>
            </a:fld>
            <a:endParaRPr lang="en-US"/>
          </a:p>
        </p:txBody>
      </p:sp>
      <p:sp>
        <p:nvSpPr>
          <p:cNvPr id="4" name="Footer Placeholder 3">
            <a:extLst>
              <a:ext uri="{FF2B5EF4-FFF2-40B4-BE49-F238E27FC236}">
                <a16:creationId xmlns:a16="http://schemas.microsoft.com/office/drawing/2014/main" id="{0FFE36D9-D286-460C-95A4-15273C68F7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30CFCC-BB64-4EDC-A875-5624A652E0BF}"/>
              </a:ext>
            </a:extLst>
          </p:cNvPr>
          <p:cNvSpPr>
            <a:spLocks noGrp="1"/>
          </p:cNvSpPr>
          <p:nvPr>
            <p:ph type="sldNum" sz="quarter" idx="12"/>
          </p:nvPr>
        </p:nvSpPr>
        <p:spPr/>
        <p:txBody>
          <a:bodyPr/>
          <a:lstStyle/>
          <a:p>
            <a:fld id="{41C0BA12-F70B-4129-8B10-90DA283E3B0C}" type="slidenum">
              <a:rPr lang="en-US" smtClean="0"/>
              <a:t>‹#›</a:t>
            </a:fld>
            <a:endParaRPr lang="en-US"/>
          </a:p>
        </p:txBody>
      </p:sp>
    </p:spTree>
    <p:extLst>
      <p:ext uri="{BB962C8B-B14F-4D97-AF65-F5344CB8AC3E}">
        <p14:creationId xmlns:p14="http://schemas.microsoft.com/office/powerpoint/2010/main" val="273257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62CBD-E279-4502-81F4-D1234D2DEB25}"/>
              </a:ext>
            </a:extLst>
          </p:cNvPr>
          <p:cNvSpPr>
            <a:spLocks noGrp="1"/>
          </p:cNvSpPr>
          <p:nvPr>
            <p:ph type="dt" sz="half" idx="10"/>
          </p:nvPr>
        </p:nvSpPr>
        <p:spPr/>
        <p:txBody>
          <a:bodyPr/>
          <a:lstStyle/>
          <a:p>
            <a:fld id="{8BCD93E3-A7DF-48F0-92E0-04E1F15415D1}" type="datetimeFigureOut">
              <a:rPr lang="en-US" smtClean="0"/>
              <a:t>6/27/2019</a:t>
            </a:fld>
            <a:endParaRPr lang="en-US"/>
          </a:p>
        </p:txBody>
      </p:sp>
      <p:sp>
        <p:nvSpPr>
          <p:cNvPr id="3" name="Footer Placeholder 2">
            <a:extLst>
              <a:ext uri="{FF2B5EF4-FFF2-40B4-BE49-F238E27FC236}">
                <a16:creationId xmlns:a16="http://schemas.microsoft.com/office/drawing/2014/main" id="{F740CD0C-12E0-4A69-A044-524F48BDAA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041EC8-27A0-4116-8BA9-71B14CA8F6BD}"/>
              </a:ext>
            </a:extLst>
          </p:cNvPr>
          <p:cNvSpPr>
            <a:spLocks noGrp="1"/>
          </p:cNvSpPr>
          <p:nvPr>
            <p:ph type="sldNum" sz="quarter" idx="12"/>
          </p:nvPr>
        </p:nvSpPr>
        <p:spPr/>
        <p:txBody>
          <a:bodyPr/>
          <a:lstStyle/>
          <a:p>
            <a:fld id="{41C0BA12-F70B-4129-8B10-90DA283E3B0C}" type="slidenum">
              <a:rPr lang="en-US" smtClean="0"/>
              <a:t>‹#›</a:t>
            </a:fld>
            <a:endParaRPr lang="en-US"/>
          </a:p>
        </p:txBody>
      </p:sp>
    </p:spTree>
    <p:extLst>
      <p:ext uri="{BB962C8B-B14F-4D97-AF65-F5344CB8AC3E}">
        <p14:creationId xmlns:p14="http://schemas.microsoft.com/office/powerpoint/2010/main" val="411743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83F-A236-4B5A-B731-460A7DAAC184}"/>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85471862-CD48-451C-892D-4F5D2972EF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C27F57FE-5C28-48A0-A1E2-AE481046E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3A45DFB1-804C-4AEF-AD57-8B747D04700F}"/>
              </a:ext>
            </a:extLst>
          </p:cNvPr>
          <p:cNvSpPr>
            <a:spLocks noGrp="1"/>
          </p:cNvSpPr>
          <p:nvPr>
            <p:ph type="dt" sz="half" idx="10"/>
          </p:nvPr>
        </p:nvSpPr>
        <p:spPr/>
        <p:txBody>
          <a:bodyPr/>
          <a:lstStyle/>
          <a:p>
            <a:fld id="{8BCD93E3-A7DF-48F0-92E0-04E1F15415D1}" type="datetimeFigureOut">
              <a:rPr lang="en-US" smtClean="0"/>
              <a:t>6/27/2019</a:t>
            </a:fld>
            <a:endParaRPr lang="en-US"/>
          </a:p>
        </p:txBody>
      </p:sp>
      <p:sp>
        <p:nvSpPr>
          <p:cNvPr id="6" name="Footer Placeholder 5">
            <a:extLst>
              <a:ext uri="{FF2B5EF4-FFF2-40B4-BE49-F238E27FC236}">
                <a16:creationId xmlns:a16="http://schemas.microsoft.com/office/drawing/2014/main" id="{D1200930-8078-4FBB-9346-530D5F434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247383-C018-4D1F-AEC1-3023C17EB45F}"/>
              </a:ext>
            </a:extLst>
          </p:cNvPr>
          <p:cNvSpPr>
            <a:spLocks noGrp="1"/>
          </p:cNvSpPr>
          <p:nvPr>
            <p:ph type="sldNum" sz="quarter" idx="12"/>
          </p:nvPr>
        </p:nvSpPr>
        <p:spPr/>
        <p:txBody>
          <a:bodyPr/>
          <a:lstStyle/>
          <a:p>
            <a:fld id="{41C0BA12-F70B-4129-8B10-90DA283E3B0C}" type="slidenum">
              <a:rPr lang="en-US" smtClean="0"/>
              <a:t>‹#›</a:t>
            </a:fld>
            <a:endParaRPr lang="en-US"/>
          </a:p>
        </p:txBody>
      </p:sp>
    </p:spTree>
    <p:extLst>
      <p:ext uri="{BB962C8B-B14F-4D97-AF65-F5344CB8AC3E}">
        <p14:creationId xmlns:p14="http://schemas.microsoft.com/office/powerpoint/2010/main" val="317910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141C-96D3-4423-AA20-D5BD87C0D0EE}"/>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C335F4BC-377A-43B4-923C-0A26C0B6F3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09B325F9-EEA7-480E-8FE4-4EE31A24C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5C10765E-FCF9-4D81-8A3E-554FDDFF763B}"/>
              </a:ext>
            </a:extLst>
          </p:cNvPr>
          <p:cNvSpPr>
            <a:spLocks noGrp="1"/>
          </p:cNvSpPr>
          <p:nvPr>
            <p:ph type="dt" sz="half" idx="10"/>
          </p:nvPr>
        </p:nvSpPr>
        <p:spPr/>
        <p:txBody>
          <a:bodyPr/>
          <a:lstStyle/>
          <a:p>
            <a:fld id="{8BCD93E3-A7DF-48F0-92E0-04E1F15415D1}" type="datetimeFigureOut">
              <a:rPr lang="en-US" smtClean="0"/>
              <a:t>6/27/2019</a:t>
            </a:fld>
            <a:endParaRPr lang="en-US"/>
          </a:p>
        </p:txBody>
      </p:sp>
      <p:sp>
        <p:nvSpPr>
          <p:cNvPr id="6" name="Footer Placeholder 5">
            <a:extLst>
              <a:ext uri="{FF2B5EF4-FFF2-40B4-BE49-F238E27FC236}">
                <a16:creationId xmlns:a16="http://schemas.microsoft.com/office/drawing/2014/main" id="{CB0318CE-5836-4D76-9799-7BD913D637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6770F-3C83-4EB3-8526-51476D7F99CB}"/>
              </a:ext>
            </a:extLst>
          </p:cNvPr>
          <p:cNvSpPr>
            <a:spLocks noGrp="1"/>
          </p:cNvSpPr>
          <p:nvPr>
            <p:ph type="sldNum" sz="quarter" idx="12"/>
          </p:nvPr>
        </p:nvSpPr>
        <p:spPr/>
        <p:txBody>
          <a:bodyPr/>
          <a:lstStyle/>
          <a:p>
            <a:fld id="{41C0BA12-F70B-4129-8B10-90DA283E3B0C}" type="slidenum">
              <a:rPr lang="en-US" smtClean="0"/>
              <a:t>‹#›</a:t>
            </a:fld>
            <a:endParaRPr lang="en-US"/>
          </a:p>
        </p:txBody>
      </p:sp>
    </p:spTree>
    <p:extLst>
      <p:ext uri="{BB962C8B-B14F-4D97-AF65-F5344CB8AC3E}">
        <p14:creationId xmlns:p14="http://schemas.microsoft.com/office/powerpoint/2010/main" val="186200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C772A-EA15-44C3-B67F-9349DB9D8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08806D1-5911-47E2-AADD-4343D0E989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8D6CEC0-0164-4FED-ABDB-5AB52030EB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D93E3-A7DF-48F0-92E0-04E1F15415D1}" type="datetimeFigureOut">
              <a:rPr lang="en-US" smtClean="0"/>
              <a:t>6/27/2019</a:t>
            </a:fld>
            <a:endParaRPr lang="en-US"/>
          </a:p>
        </p:txBody>
      </p:sp>
      <p:sp>
        <p:nvSpPr>
          <p:cNvPr id="5" name="Footer Placeholder 4">
            <a:extLst>
              <a:ext uri="{FF2B5EF4-FFF2-40B4-BE49-F238E27FC236}">
                <a16:creationId xmlns:a16="http://schemas.microsoft.com/office/drawing/2014/main" id="{73BC04C6-7EA7-4461-97CC-DC6EB3F5D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11EB5B-55A9-45A8-A06B-5962F781A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0BA12-F70B-4129-8B10-90DA283E3B0C}" type="slidenum">
              <a:rPr lang="en-US" smtClean="0"/>
              <a:t>‹#›</a:t>
            </a:fld>
            <a:endParaRPr lang="en-US"/>
          </a:p>
        </p:txBody>
      </p:sp>
    </p:spTree>
    <p:extLst>
      <p:ext uri="{BB962C8B-B14F-4D97-AF65-F5344CB8AC3E}">
        <p14:creationId xmlns:p14="http://schemas.microsoft.com/office/powerpoint/2010/main" val="213506938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9736" y="235978"/>
            <a:ext cx="9474527" cy="1604304"/>
          </a:xfrm>
        </p:spPr>
        <p:txBody>
          <a:bodyPr>
            <a:normAutofit/>
          </a:bodyPr>
          <a:lstStyle/>
          <a:p>
            <a:pPr algn="ctr"/>
            <a:r>
              <a:rPr lang="en-US" sz="4800" b="1" dirty="0">
                <a:solidFill>
                  <a:schemeClr val="tx1"/>
                </a:solidFill>
                <a:latin typeface="Calibri" panose="020F0502020204030204" pitchFamily="34" charset="0"/>
                <a:cs typeface="Arial" panose="020B0604020202020204" pitchFamily="34" charset="0"/>
              </a:rPr>
              <a:t>The Innovative Techniques in Animal </a:t>
            </a:r>
            <a:r>
              <a:rPr lang="en-US" sz="4800" b="1" dirty="0" smtClean="0">
                <a:solidFill>
                  <a:schemeClr val="tx1"/>
                </a:solidFill>
                <a:latin typeface="Calibri" panose="020F0502020204030204" pitchFamily="34" charset="0"/>
                <a:cs typeface="Arial" panose="020B0604020202020204" pitchFamily="34" charset="0"/>
              </a:rPr>
              <a:t>Husbandry</a:t>
            </a:r>
            <a:endParaRPr lang="en-US" sz="4800" b="1" dirty="0">
              <a:solidFill>
                <a:schemeClr val="tx1"/>
              </a:solidFill>
              <a:latin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367" y="1964969"/>
            <a:ext cx="4872249" cy="3370997"/>
          </a:xfrm>
          <a:prstGeom prst="rect">
            <a:avLst/>
          </a:prstGeom>
          <a:ln>
            <a:noFill/>
          </a:ln>
          <a:effectLst>
            <a:softEdge rad="112500"/>
          </a:effectLst>
        </p:spPr>
      </p:pic>
      <p:sp>
        <p:nvSpPr>
          <p:cNvPr id="4" name="Rectangle 3">
            <a:extLst>
              <a:ext uri="{FF2B5EF4-FFF2-40B4-BE49-F238E27FC236}">
                <a16:creationId xmlns:a16="http://schemas.microsoft.com/office/drawing/2014/main" id="{09FECA99-E8B2-40A4-816B-9BC99BCDD680}"/>
              </a:ext>
            </a:extLst>
          </p:cNvPr>
          <p:cNvSpPr/>
          <p:nvPr/>
        </p:nvSpPr>
        <p:spPr>
          <a:xfrm>
            <a:off x="1095781" y="5991586"/>
            <a:ext cx="9881419" cy="830997"/>
          </a:xfrm>
          <a:prstGeom prst="rect">
            <a:avLst/>
          </a:prstGeom>
        </p:spPr>
        <p:txBody>
          <a:bodyPr wrap="square">
            <a:spAutoFit/>
          </a:bodyPr>
          <a:lstStyle/>
          <a:p>
            <a:pPr algn="ctr"/>
            <a:r>
              <a:rPr lang="en-US" sz="2400" dirty="0">
                <a:latin typeface="Calibri" panose="020F0502020204030204" pitchFamily="34" charset="0"/>
                <a:cs typeface="Arial" panose="020B0604020202020204" pitchFamily="34" charset="0"/>
              </a:rPr>
              <a:t>Excerpts </a:t>
            </a:r>
            <a:r>
              <a:rPr lang="en-US" sz="2400" dirty="0" smtClean="0">
                <a:latin typeface="Calibri" panose="020F0502020204030204" pitchFamily="34" charset="0"/>
                <a:cs typeface="Arial" panose="020B0604020202020204" pitchFamily="34" charset="0"/>
              </a:rPr>
              <a:t>from the book chapter titled as </a:t>
            </a:r>
            <a:r>
              <a:rPr lang="en-GB" sz="2400" dirty="0">
                <a:latin typeface="Calibri" panose="020F0502020204030204" pitchFamily="34" charset="0"/>
                <a:cs typeface="Arial" panose="020B0604020202020204" pitchFamily="34" charset="0"/>
              </a:rPr>
              <a:t>The Innovative Techniques in Animal </a:t>
            </a:r>
            <a:r>
              <a:rPr lang="en-GB" sz="2400" dirty="0" smtClean="0">
                <a:latin typeface="Calibri" panose="020F0502020204030204" pitchFamily="34" charset="0"/>
                <a:cs typeface="Arial" panose="020B0604020202020204" pitchFamily="34" charset="0"/>
              </a:rPr>
              <a:t>Husbandry by </a:t>
            </a:r>
            <a:r>
              <a:rPr lang="en-US" sz="2400" dirty="0">
                <a:latin typeface="Calibri" panose="020F0502020204030204" pitchFamily="34" charset="0"/>
                <a:cs typeface="Arial" panose="020B0604020202020204" pitchFamily="34" charset="0"/>
              </a:rPr>
              <a:t> </a:t>
            </a:r>
            <a:r>
              <a:rPr lang="en-US" sz="2400" dirty="0" err="1" smtClean="0">
                <a:latin typeface="Calibri" panose="020F0502020204030204" pitchFamily="34" charset="0"/>
                <a:cs typeface="Arial" panose="020B0604020202020204" pitchFamily="34" charset="0"/>
              </a:rPr>
              <a:t>Göncü</a:t>
            </a:r>
            <a:r>
              <a:rPr lang="en-US" sz="2400" dirty="0">
                <a:latin typeface="Calibri" panose="020F0502020204030204" pitchFamily="34" charset="0"/>
                <a:cs typeface="Arial" panose="020B0604020202020204" pitchFamily="34" charset="0"/>
              </a:rPr>
              <a:t> &amp; </a:t>
            </a:r>
            <a:r>
              <a:rPr lang="en-US" sz="2400" dirty="0" err="1" smtClean="0">
                <a:latin typeface="Calibri" panose="020F0502020204030204" pitchFamily="34" charset="0"/>
                <a:cs typeface="Arial" panose="020B0604020202020204" pitchFamily="34" charset="0"/>
              </a:rPr>
              <a:t>Güngör</a:t>
            </a:r>
            <a:r>
              <a:rPr lang="en-US" sz="2400" dirty="0" smtClean="0">
                <a:latin typeface="Calibri" panose="020F0502020204030204" pitchFamily="34" charset="0"/>
                <a:cs typeface="Arial" panose="020B0604020202020204" pitchFamily="34" charset="0"/>
              </a:rPr>
              <a:t> (2018)</a:t>
            </a:r>
            <a:endParaRPr lang="en-US" sz="2400" dirty="0">
              <a:latin typeface="Calibri" panose="020F0502020204030204" pitchFamily="34" charset="0"/>
            </a:endParaRPr>
          </a:p>
        </p:txBody>
      </p:sp>
      <p:sp>
        <p:nvSpPr>
          <p:cNvPr id="5" name="Subtitle 2"/>
          <p:cNvSpPr txBox="1">
            <a:spLocks/>
          </p:cNvSpPr>
          <p:nvPr/>
        </p:nvSpPr>
        <p:spPr>
          <a:xfrm>
            <a:off x="1429736" y="5351901"/>
            <a:ext cx="9144000" cy="4990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err="1">
                <a:latin typeface="Calibri" panose="020F0502020204030204" pitchFamily="34" charset="0"/>
                <a:cs typeface="Arial" panose="020B0604020202020204" pitchFamily="34" charset="0"/>
              </a:rPr>
              <a:t>Dr.</a:t>
            </a:r>
            <a:r>
              <a:rPr lang="en-GB" dirty="0">
                <a:latin typeface="Calibri" panose="020F0502020204030204" pitchFamily="34" charset="0"/>
                <a:cs typeface="Arial" panose="020B0604020202020204" pitchFamily="34" charset="0"/>
              </a:rPr>
              <a:t> Muneeb M. </a:t>
            </a:r>
            <a:r>
              <a:rPr lang="en-GB" dirty="0" err="1" smtClean="0">
                <a:latin typeface="Calibri" panose="020F0502020204030204" pitchFamily="34" charset="0"/>
                <a:cs typeface="Arial" panose="020B0604020202020204" pitchFamily="34" charset="0"/>
              </a:rPr>
              <a:t>Musthafa</a:t>
            </a:r>
            <a:endParaRPr lang="en-GB"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2899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548" y="1379987"/>
            <a:ext cx="11394904" cy="4098026"/>
          </a:xfrm>
        </p:spPr>
        <p:txBody>
          <a:bodyPr>
            <a:normAutofit/>
          </a:bodyPr>
          <a:lstStyle/>
          <a:p>
            <a:pPr algn="just"/>
            <a:r>
              <a:rPr lang="en-US" sz="2800" dirty="0">
                <a:solidFill>
                  <a:schemeClr val="tx1"/>
                </a:solidFill>
                <a:latin typeface="Calibri" panose="020F0502020204030204" pitchFamily="34" charset="0"/>
              </a:rPr>
              <a:t>Genomic selection provides more possibilities for the more high rate of genetic gain in the livestock sector </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After all genomic breeding values- calculated from the genetic marker, rather than from pedigree and phenotypic information in near future </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The whole genome mapping for poultry and cattle is completed; new opportunities for animal breeding and animal models</a:t>
            </a:r>
          </a:p>
        </p:txBody>
      </p:sp>
    </p:spTree>
    <p:extLst>
      <p:ext uri="{BB962C8B-B14F-4D97-AF65-F5344CB8AC3E}">
        <p14:creationId xmlns:p14="http://schemas.microsoft.com/office/powerpoint/2010/main" val="155084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230" y="1110342"/>
            <a:ext cx="11007539" cy="4975665"/>
          </a:xfrm>
        </p:spPr>
        <p:txBody>
          <a:bodyPr>
            <a:normAutofit/>
          </a:bodyPr>
          <a:lstStyle/>
          <a:p>
            <a:pPr algn="just"/>
            <a:r>
              <a:rPr lang="en-US" sz="2800" dirty="0">
                <a:solidFill>
                  <a:schemeClr val="tx1"/>
                </a:solidFill>
                <a:latin typeface="Calibri" panose="020F0502020204030204" pitchFamily="34" charset="0"/>
              </a:rPr>
              <a:t>A separate progeny-test category may be developed for farms that collect all data electronically and have those data monitored closely</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Automated data collection with parentage verification offers substantial opportunities for genetic improvement of overall economic merit</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Nowadays biological samples are sent laboratory for genetic analysis to identify the relevant genes responsible for productive parameters </a:t>
            </a:r>
          </a:p>
        </p:txBody>
      </p:sp>
    </p:spTree>
    <p:extLst>
      <p:ext uri="{BB962C8B-B14F-4D97-AF65-F5344CB8AC3E}">
        <p14:creationId xmlns:p14="http://schemas.microsoft.com/office/powerpoint/2010/main" val="167161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696" y="0"/>
            <a:ext cx="8911687" cy="957947"/>
          </a:xfrm>
        </p:spPr>
        <p:txBody>
          <a:bodyPr>
            <a:normAutofit/>
          </a:bodyPr>
          <a:lstStyle/>
          <a:p>
            <a:pPr algn="ctr"/>
            <a:r>
              <a:rPr lang="en-US" sz="4800" b="1" dirty="0">
                <a:solidFill>
                  <a:schemeClr val="tx1"/>
                </a:solidFill>
                <a:latin typeface="Calibri" panose="020F0502020204030204" pitchFamily="34" charset="0"/>
              </a:rPr>
              <a:t>Computer and internet usage</a:t>
            </a:r>
          </a:p>
        </p:txBody>
      </p:sp>
      <p:sp>
        <p:nvSpPr>
          <p:cNvPr id="3" name="Content Placeholder 2"/>
          <p:cNvSpPr>
            <a:spLocks noGrp="1"/>
          </p:cNvSpPr>
          <p:nvPr>
            <p:ph idx="1"/>
          </p:nvPr>
        </p:nvSpPr>
        <p:spPr>
          <a:xfrm>
            <a:off x="494675" y="1280354"/>
            <a:ext cx="11189325" cy="5345297"/>
          </a:xfrm>
        </p:spPr>
        <p:txBody>
          <a:bodyPr>
            <a:noAutofit/>
          </a:bodyPr>
          <a:lstStyle/>
          <a:p>
            <a:pPr algn="just"/>
            <a:r>
              <a:rPr lang="en-US" sz="2800" dirty="0">
                <a:solidFill>
                  <a:schemeClr val="tx1"/>
                </a:solidFill>
                <a:latin typeface="Calibri" panose="020F0502020204030204" pitchFamily="34" charset="0"/>
              </a:rPr>
              <a:t>New technology in computers, biotechnology and scientific discoveries regarding ruminant nutrition and genetics provide the basis for accelerated progress in milk production for dairy farmers</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The use of computers for farm management in dairy sector started in as early in 1990s in many developing countries</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Computers- larger farms using it </a:t>
            </a:r>
          </a:p>
          <a:p>
            <a:pPr algn="just"/>
            <a:endParaRPr lang="en-US" sz="28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Small-scale farmers- cost and their lack of knowledge about computer use in farming</a:t>
            </a:r>
          </a:p>
        </p:txBody>
      </p:sp>
    </p:spTree>
    <p:extLst>
      <p:ext uri="{BB962C8B-B14F-4D97-AF65-F5344CB8AC3E}">
        <p14:creationId xmlns:p14="http://schemas.microsoft.com/office/powerpoint/2010/main" val="3640482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608" y="1146629"/>
            <a:ext cx="11142450" cy="5374092"/>
          </a:xfrm>
        </p:spPr>
        <p:txBody>
          <a:bodyPr>
            <a:normAutofit/>
          </a:bodyPr>
          <a:lstStyle/>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Breeder can evaluate the monthly lots of data using formulas with high accuracy using software </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It can also be programmed for annual report for detail evaluation of herd evaluation</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Daily milk yields feed consumption, pregnancy check, inseminated cow list can be programmed for daily work routine</a:t>
            </a:r>
          </a:p>
          <a:p>
            <a:pPr algn="just"/>
            <a:endParaRPr lang="en-US" sz="28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Developed countries heavily use computer and internet- main way to reach information</a:t>
            </a:r>
          </a:p>
          <a:p>
            <a:pPr algn="just"/>
            <a:endParaRPr 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119942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55AAD0-E3C8-4FC6-AB63-40FBCA7BF7E4}"/>
              </a:ext>
            </a:extLst>
          </p:cNvPr>
          <p:cNvSpPr>
            <a:spLocks noGrp="1"/>
          </p:cNvSpPr>
          <p:nvPr>
            <p:ph idx="1"/>
          </p:nvPr>
        </p:nvSpPr>
        <p:spPr>
          <a:xfrm>
            <a:off x="479685" y="1139252"/>
            <a:ext cx="11009937" cy="5531371"/>
          </a:xfrm>
        </p:spPr>
        <p:txBody>
          <a:bodyPr>
            <a:normAutofit/>
          </a:bodyPr>
          <a:lstStyle/>
          <a:p>
            <a:pPr algn="just"/>
            <a:r>
              <a:rPr lang="en-US" sz="2800" dirty="0">
                <a:solidFill>
                  <a:schemeClr val="tx1"/>
                </a:solidFill>
                <a:latin typeface="Calibri" panose="020F0502020204030204" pitchFamily="34" charset="0"/>
              </a:rPr>
              <a:t>Undeveloped or developing countries- several reasons limit using computer and internet: </a:t>
            </a:r>
          </a:p>
          <a:p>
            <a:pPr lvl="1" algn="just"/>
            <a:r>
              <a:rPr lang="en-US" sz="2600" dirty="0">
                <a:solidFill>
                  <a:schemeClr val="tx1"/>
                </a:solidFill>
                <a:latin typeface="Calibri" panose="020F0502020204030204" pitchFamily="34" charset="0"/>
              </a:rPr>
              <a:t>high financial cost </a:t>
            </a:r>
          </a:p>
          <a:p>
            <a:pPr lvl="1" algn="just"/>
            <a:r>
              <a:rPr lang="en-US" sz="2600" dirty="0">
                <a:solidFill>
                  <a:schemeClr val="tx1"/>
                </a:solidFill>
                <a:latin typeface="Calibri" panose="020F0502020204030204" pitchFamily="34" charset="0"/>
              </a:rPr>
              <a:t>difficulties to use technology </a:t>
            </a:r>
          </a:p>
          <a:p>
            <a:pPr lvl="1" algn="just"/>
            <a:r>
              <a:rPr lang="en-US" sz="2600" dirty="0">
                <a:solidFill>
                  <a:schemeClr val="tx1"/>
                </a:solidFill>
                <a:latin typeface="Calibri" panose="020F0502020204030204" pitchFamily="34" charset="0"/>
              </a:rPr>
              <a:t>loss of knowledge to economic benefits</a:t>
            </a:r>
          </a:p>
          <a:p>
            <a:pPr lvl="1" algn="just"/>
            <a:r>
              <a:rPr lang="en-US" sz="2600" dirty="0">
                <a:solidFill>
                  <a:schemeClr val="tx1"/>
                </a:solidFill>
                <a:latin typeface="Calibri" panose="020F0502020204030204" pitchFamily="34" charset="0"/>
              </a:rPr>
              <a:t>hesitate to use new technologies </a:t>
            </a:r>
          </a:p>
          <a:p>
            <a:pPr lvl="1" algn="just"/>
            <a:r>
              <a:rPr lang="en-US" sz="2600" dirty="0">
                <a:solidFill>
                  <a:schemeClr val="tx1"/>
                </a:solidFill>
                <a:latin typeface="Calibri" panose="020F0502020204030204" pitchFamily="34" charset="0"/>
              </a:rPr>
              <a:t>lack of education </a:t>
            </a:r>
          </a:p>
          <a:p>
            <a:pPr lvl="1" algn="just"/>
            <a:r>
              <a:rPr lang="en-US" sz="2600" dirty="0">
                <a:solidFill>
                  <a:schemeClr val="tx1"/>
                </a:solidFill>
                <a:latin typeface="Calibri" panose="020F0502020204030204" pitchFamily="34" charset="0"/>
              </a:rPr>
              <a:t>strict personality </a:t>
            </a:r>
          </a:p>
          <a:p>
            <a:pPr lvl="1" algn="just"/>
            <a:r>
              <a:rPr lang="en-US" sz="2600" dirty="0">
                <a:solidFill>
                  <a:schemeClr val="tx1"/>
                </a:solidFill>
                <a:latin typeface="Calibri" panose="020F0502020204030204" pitchFamily="34" charset="0"/>
              </a:rPr>
              <a:t>poor infrastructure </a:t>
            </a:r>
          </a:p>
          <a:p>
            <a:pPr lvl="1" algn="just"/>
            <a:r>
              <a:rPr lang="en-US" sz="2600" dirty="0">
                <a:solidFill>
                  <a:schemeClr val="tx1"/>
                </a:solidFill>
                <a:latin typeface="Calibri" panose="020F0502020204030204" pitchFamily="34" charset="0"/>
              </a:rPr>
              <a:t>lack of personal experience and not enough time to spent</a:t>
            </a:r>
          </a:p>
          <a:p>
            <a:endParaRPr lang="en-US" dirty="0"/>
          </a:p>
        </p:txBody>
      </p:sp>
    </p:spTree>
    <p:extLst>
      <p:ext uri="{BB962C8B-B14F-4D97-AF65-F5344CB8AC3E}">
        <p14:creationId xmlns:p14="http://schemas.microsoft.com/office/powerpoint/2010/main" val="370616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6" b="13912"/>
          <a:stretch/>
        </p:blipFill>
        <p:spPr>
          <a:xfrm>
            <a:off x="1407883" y="1648958"/>
            <a:ext cx="5007429" cy="3648756"/>
          </a:xfrm>
          <a:prstGeom prst="rect">
            <a:avLst/>
          </a:prstGeom>
          <a:ln>
            <a:noFill/>
          </a:ln>
          <a:effectLst>
            <a:softEdge rad="112500"/>
          </a:effectLst>
        </p:spPr>
      </p:pic>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257" b="8326"/>
          <a:stretch/>
        </p:blipFill>
        <p:spPr bwMode="auto">
          <a:xfrm>
            <a:off x="6730546" y="1648958"/>
            <a:ext cx="4837339" cy="36487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31A1A84-388C-4BDE-8009-57C138C0B083}"/>
              </a:ext>
            </a:extLst>
          </p:cNvPr>
          <p:cNvSpPr/>
          <p:nvPr/>
        </p:nvSpPr>
        <p:spPr>
          <a:xfrm>
            <a:off x="1798820" y="302674"/>
            <a:ext cx="9323881" cy="954107"/>
          </a:xfrm>
          <a:prstGeom prst="rect">
            <a:avLst/>
          </a:prstGeom>
        </p:spPr>
        <p:txBody>
          <a:bodyPr wrap="square">
            <a:spAutoFit/>
          </a:bodyPr>
          <a:lstStyle/>
          <a:p>
            <a:pPr algn="just"/>
            <a:r>
              <a:rPr lang="en-US" sz="2800" dirty="0">
                <a:highlight>
                  <a:srgbClr val="FFFF00"/>
                </a:highlight>
                <a:latin typeface="Calibri" panose="020F0502020204030204" pitchFamily="34" charset="0"/>
              </a:rPr>
              <a:t>If the farmer evaluates the benefits of using computer and internet they will replace this technology in farm management</a:t>
            </a:r>
          </a:p>
        </p:txBody>
      </p:sp>
    </p:spTree>
    <p:extLst>
      <p:ext uri="{BB962C8B-B14F-4D97-AF65-F5344CB8AC3E}">
        <p14:creationId xmlns:p14="http://schemas.microsoft.com/office/powerpoint/2010/main" val="166126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964" y="163225"/>
            <a:ext cx="8911687" cy="1001491"/>
          </a:xfrm>
        </p:spPr>
        <p:txBody>
          <a:bodyPr>
            <a:normAutofit/>
          </a:bodyPr>
          <a:lstStyle/>
          <a:p>
            <a:pPr algn="ctr"/>
            <a:r>
              <a:rPr lang="en-US" sz="4800" b="1" dirty="0">
                <a:solidFill>
                  <a:schemeClr val="tx1"/>
                </a:solidFill>
                <a:latin typeface="Calibri" panose="020F0502020204030204" pitchFamily="34" charset="0"/>
              </a:rPr>
              <a:t>Electronic identification</a:t>
            </a:r>
          </a:p>
        </p:txBody>
      </p:sp>
      <p:sp>
        <p:nvSpPr>
          <p:cNvPr id="3" name="Content Placeholder 2"/>
          <p:cNvSpPr>
            <a:spLocks noGrp="1"/>
          </p:cNvSpPr>
          <p:nvPr>
            <p:ph idx="1"/>
          </p:nvPr>
        </p:nvSpPr>
        <p:spPr>
          <a:xfrm>
            <a:off x="479685" y="1436915"/>
            <a:ext cx="11393001" cy="5421085"/>
          </a:xfrm>
        </p:spPr>
        <p:txBody>
          <a:bodyPr>
            <a:noAutofit/>
          </a:bodyPr>
          <a:lstStyle/>
          <a:p>
            <a:r>
              <a:rPr lang="en-US" sz="2800" dirty="0">
                <a:solidFill>
                  <a:schemeClr val="tx1"/>
                </a:solidFill>
                <a:latin typeface="Calibri" panose="020F0502020204030204" pitchFamily="34" charset="0"/>
              </a:rPr>
              <a:t>The Electronic identification system is started 1970s</a:t>
            </a:r>
          </a:p>
          <a:p>
            <a:pPr marL="0" indent="0">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There are numerous animal ID technologies available to livestock producers:</a:t>
            </a:r>
          </a:p>
          <a:p>
            <a:pPr lvl="1" algn="just"/>
            <a:r>
              <a:rPr lang="en-US" sz="2600" dirty="0">
                <a:solidFill>
                  <a:schemeClr val="tx1"/>
                </a:solidFill>
                <a:latin typeface="Calibri" panose="020F0502020204030204" pitchFamily="34" charset="0"/>
              </a:rPr>
              <a:t>Radio frequency identification - used to identify cattle</a:t>
            </a:r>
          </a:p>
          <a:p>
            <a:pPr lvl="1" algn="just"/>
            <a:r>
              <a:rPr lang="en-US" sz="2800" dirty="0">
                <a:solidFill>
                  <a:schemeClr val="tx1"/>
                </a:solidFill>
                <a:latin typeface="Calibri" panose="020F0502020204030204" pitchFamily="34" charset="0"/>
              </a:rPr>
              <a:t>Electronic ear tags</a:t>
            </a:r>
          </a:p>
          <a:p>
            <a:pPr lvl="1" algn="just"/>
            <a:r>
              <a:rPr lang="en-US" sz="2800" dirty="0">
                <a:solidFill>
                  <a:schemeClr val="tx1"/>
                </a:solidFill>
                <a:latin typeface="Calibri" panose="020F0502020204030204" pitchFamily="34" charset="0"/>
              </a:rPr>
              <a:t>Injectable transponders and boluses with a transponder</a:t>
            </a:r>
          </a:p>
          <a:p>
            <a:pPr marL="800100" lvl="2"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These devices have an electronic number that will be unique for an individual animal and link that animal to the database</a:t>
            </a:r>
          </a:p>
          <a:p>
            <a:pPr marL="0" indent="0" algn="just">
              <a:buNone/>
            </a:pPr>
            <a:endParaRPr lang="en-US" sz="1200" dirty="0">
              <a:solidFill>
                <a:schemeClr val="tx1"/>
              </a:solidFill>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2566" y="0"/>
            <a:ext cx="2320119" cy="1797849"/>
          </a:xfrm>
          <a:prstGeom prst="rect">
            <a:avLst/>
          </a:prstGeom>
          <a:ln>
            <a:noFill/>
          </a:ln>
          <a:effectLst>
            <a:softEdge rad="112500"/>
          </a:effectLst>
        </p:spPr>
      </p:pic>
    </p:spTree>
    <p:extLst>
      <p:ext uri="{BB962C8B-B14F-4D97-AF65-F5344CB8AC3E}">
        <p14:creationId xmlns:p14="http://schemas.microsoft.com/office/powerpoint/2010/main" val="888853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3298" y="2739578"/>
            <a:ext cx="4822660" cy="3379762"/>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849" y="2785187"/>
            <a:ext cx="4629723" cy="3288543"/>
          </a:xfrm>
          <a:prstGeom prst="rect">
            <a:avLst/>
          </a:prstGeom>
          <a:ln>
            <a:noFill/>
          </a:ln>
          <a:effectLst>
            <a:softEdge rad="112500"/>
          </a:effectLst>
        </p:spPr>
      </p:pic>
      <p:sp>
        <p:nvSpPr>
          <p:cNvPr id="6" name="TextBox 5"/>
          <p:cNvSpPr txBox="1"/>
          <p:nvPr/>
        </p:nvSpPr>
        <p:spPr>
          <a:xfrm>
            <a:off x="7037243" y="6029400"/>
            <a:ext cx="4094329" cy="523220"/>
          </a:xfrm>
          <a:prstGeom prst="rect">
            <a:avLst/>
          </a:prstGeom>
          <a:noFill/>
        </p:spPr>
        <p:txBody>
          <a:bodyPr wrap="square" rtlCol="0">
            <a:spAutoFit/>
          </a:bodyPr>
          <a:lstStyle/>
          <a:p>
            <a:pPr algn="ctr"/>
            <a:r>
              <a:rPr lang="en-US" sz="2800" b="1" dirty="0">
                <a:latin typeface="Calibri" panose="020F0502020204030204" pitchFamily="34" charset="0"/>
              </a:rPr>
              <a:t>Ear Tag Reader</a:t>
            </a:r>
          </a:p>
        </p:txBody>
      </p:sp>
      <p:sp>
        <p:nvSpPr>
          <p:cNvPr id="7" name="TextBox 6"/>
          <p:cNvSpPr txBox="1"/>
          <p:nvPr/>
        </p:nvSpPr>
        <p:spPr>
          <a:xfrm>
            <a:off x="1624083" y="5963959"/>
            <a:ext cx="3998794" cy="954107"/>
          </a:xfrm>
          <a:prstGeom prst="rect">
            <a:avLst/>
          </a:prstGeom>
          <a:noFill/>
        </p:spPr>
        <p:txBody>
          <a:bodyPr wrap="square" rtlCol="0">
            <a:spAutoFit/>
          </a:bodyPr>
          <a:lstStyle/>
          <a:p>
            <a:pPr algn="ctr"/>
            <a:r>
              <a:rPr lang="en-US" sz="2800" b="1" dirty="0">
                <a:latin typeface="Calibri" panose="020F0502020204030204" pitchFamily="34" charset="0"/>
              </a:rPr>
              <a:t>Electronic Weighing System</a:t>
            </a:r>
          </a:p>
        </p:txBody>
      </p:sp>
      <p:sp>
        <p:nvSpPr>
          <p:cNvPr id="8" name="Content Placeholder 2">
            <a:extLst>
              <a:ext uri="{FF2B5EF4-FFF2-40B4-BE49-F238E27FC236}">
                <a16:creationId xmlns:a16="http://schemas.microsoft.com/office/drawing/2014/main" id="{8F021BE3-4CBA-421F-BB97-83BC7DAC91AB}"/>
              </a:ext>
            </a:extLst>
          </p:cNvPr>
          <p:cNvSpPr txBox="1">
            <a:spLocks/>
          </p:cNvSpPr>
          <p:nvPr/>
        </p:nvSpPr>
        <p:spPr>
          <a:xfrm>
            <a:off x="1394085" y="-74951"/>
            <a:ext cx="10370858" cy="2665267"/>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Another technology which is very useful for farmers is electronic weighing system</a:t>
            </a:r>
          </a:p>
          <a:p>
            <a:pPr algn="just"/>
            <a:r>
              <a:rPr lang="en-US" sz="2800" dirty="0">
                <a:solidFill>
                  <a:schemeClr val="tx1"/>
                </a:solidFill>
                <a:latin typeface="Calibri" panose="020F0502020204030204" pitchFamily="34" charset="0"/>
              </a:rPr>
              <a:t>An easy and powerful electronic weighing system that accurately measures cattle weight </a:t>
            </a:r>
          </a:p>
          <a:p>
            <a:pPr algn="just"/>
            <a:r>
              <a:rPr lang="en-US" sz="2800" dirty="0">
                <a:solidFill>
                  <a:schemeClr val="tx1"/>
                </a:solidFill>
                <a:latin typeface="Calibri" panose="020F0502020204030204" pitchFamily="34" charset="0"/>
              </a:rPr>
              <a:t>So farmers can monitor cattle performance easily and continuously</a:t>
            </a:r>
          </a:p>
        </p:txBody>
      </p:sp>
    </p:spTree>
    <p:extLst>
      <p:ext uri="{BB962C8B-B14F-4D97-AF65-F5344CB8AC3E}">
        <p14:creationId xmlns:p14="http://schemas.microsoft.com/office/powerpoint/2010/main" val="3565549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97" y="247931"/>
            <a:ext cx="8911687" cy="885376"/>
          </a:xfrm>
        </p:spPr>
        <p:txBody>
          <a:bodyPr/>
          <a:lstStyle/>
          <a:p>
            <a:pPr algn="ctr"/>
            <a:r>
              <a:rPr lang="en-US" b="1" dirty="0">
                <a:solidFill>
                  <a:schemeClr val="tx1"/>
                </a:solidFill>
              </a:rPr>
              <a:t>Milking automation</a:t>
            </a:r>
          </a:p>
        </p:txBody>
      </p:sp>
      <p:sp>
        <p:nvSpPr>
          <p:cNvPr id="3" name="Content Placeholder 2"/>
          <p:cNvSpPr>
            <a:spLocks noGrp="1"/>
          </p:cNvSpPr>
          <p:nvPr>
            <p:ph idx="1"/>
          </p:nvPr>
        </p:nvSpPr>
        <p:spPr>
          <a:xfrm>
            <a:off x="704537" y="1199986"/>
            <a:ext cx="11167671" cy="5035922"/>
          </a:xfrm>
        </p:spPr>
        <p:txBody>
          <a:bodyPr>
            <a:noAutofit/>
          </a:bodyPr>
          <a:lstStyle/>
          <a:p>
            <a:pPr algn="just"/>
            <a:r>
              <a:rPr lang="en-US" sz="2800" dirty="0">
                <a:solidFill>
                  <a:schemeClr val="tx1"/>
                </a:solidFill>
                <a:latin typeface="Calibri" panose="020F0502020204030204" pitchFamily="34" charset="0"/>
              </a:rPr>
              <a:t>Milking automation system evolved since 1990s</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An automatic milking system requires a completely different management system: </a:t>
            </a:r>
          </a:p>
          <a:p>
            <a:pPr lvl="1" algn="just"/>
            <a:r>
              <a:rPr lang="en-US" sz="2600" dirty="0">
                <a:solidFill>
                  <a:schemeClr val="tx1"/>
                </a:solidFill>
                <a:latin typeface="Calibri" panose="020F0502020204030204" pitchFamily="34" charset="0"/>
              </a:rPr>
              <a:t>Milking and feeding </a:t>
            </a:r>
          </a:p>
          <a:p>
            <a:pPr lvl="1" algn="just"/>
            <a:r>
              <a:rPr lang="en-US" sz="2600" dirty="0">
                <a:solidFill>
                  <a:schemeClr val="tx1"/>
                </a:solidFill>
                <a:latin typeface="Calibri" panose="020F0502020204030204" pitchFamily="34" charset="0"/>
              </a:rPr>
              <a:t>cow traffic </a:t>
            </a:r>
          </a:p>
          <a:p>
            <a:pPr lvl="1" algn="just"/>
            <a:r>
              <a:rPr lang="en-US" sz="2600" dirty="0">
                <a:solidFill>
                  <a:schemeClr val="tx1"/>
                </a:solidFill>
                <a:latin typeface="Calibri" panose="020F0502020204030204" pitchFamily="34" charset="0"/>
              </a:rPr>
              <a:t>cow behavior and grazing </a:t>
            </a:r>
          </a:p>
          <a:p>
            <a:pPr lvl="1" algn="just"/>
            <a:r>
              <a:rPr lang="en-US" sz="2600" dirty="0">
                <a:solidFill>
                  <a:schemeClr val="tx1"/>
                </a:solidFill>
                <a:latin typeface="Calibri" panose="020F0502020204030204" pitchFamily="34" charset="0"/>
              </a:rPr>
              <a:t>safeguarding milk quality and animal health</a:t>
            </a:r>
          </a:p>
          <a:p>
            <a:pPr marL="0" indent="0" algn="just">
              <a:buNone/>
            </a:pPr>
            <a:endParaRPr lang="en-US" sz="1200" dirty="0">
              <a:solidFill>
                <a:schemeClr val="tx1"/>
              </a:solidFill>
              <a:latin typeface="Calibri" panose="020F0502020204030204" pitchFamily="34" charset="0"/>
            </a:endParaRPr>
          </a:p>
          <a:p>
            <a:pPr algn="just"/>
            <a:endParaRPr 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9889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A52B0C-E44C-453A-964A-B423143BCE2E}"/>
              </a:ext>
            </a:extLst>
          </p:cNvPr>
          <p:cNvSpPr>
            <a:spLocks noGrp="1"/>
          </p:cNvSpPr>
          <p:nvPr>
            <p:ph idx="1"/>
          </p:nvPr>
        </p:nvSpPr>
        <p:spPr>
          <a:xfrm>
            <a:off x="454702" y="1308491"/>
            <a:ext cx="11737298" cy="4241018"/>
          </a:xfrm>
        </p:spPr>
        <p:txBody>
          <a:bodyPr>
            <a:normAutofit/>
          </a:bodyPr>
          <a:lstStyle/>
          <a:p>
            <a:r>
              <a:rPr lang="en-US" sz="2800" dirty="0">
                <a:solidFill>
                  <a:schemeClr val="tx1"/>
                </a:solidFill>
                <a:latin typeface="Calibri" panose="020F0502020204030204" pitchFamily="34" charset="0"/>
                <a:cs typeface="Calibri" panose="020F0502020204030204" pitchFamily="34" charset="0"/>
              </a:rPr>
              <a:t>The milking robots equipped with sensors: </a:t>
            </a:r>
          </a:p>
          <a:p>
            <a:pPr lvl="1"/>
            <a:r>
              <a:rPr lang="en-US" sz="2600" dirty="0">
                <a:solidFill>
                  <a:schemeClr val="tx1"/>
                </a:solidFill>
                <a:latin typeface="Calibri" panose="020F0502020204030204" pitchFamily="34" charset="0"/>
                <a:cs typeface="Calibri" panose="020F0502020204030204" pitchFamily="34" charset="0"/>
              </a:rPr>
              <a:t>to detect signs of mastitis which measures the many characters of the abnormal milk pH, somatic cell count, milk acidity, milk conductivity </a:t>
            </a:r>
            <a:r>
              <a:rPr lang="en-US" sz="2600" dirty="0" err="1">
                <a:solidFill>
                  <a:schemeClr val="tx1"/>
                </a:solidFill>
                <a:latin typeface="Calibri" panose="020F0502020204030204" pitchFamily="34" charset="0"/>
                <a:cs typeface="Calibri" panose="020F0502020204030204" pitchFamily="34" charset="0"/>
              </a:rPr>
              <a:t>etc</a:t>
            </a:r>
            <a:endParaRPr lang="en-US" sz="2600" dirty="0">
              <a:solidFill>
                <a:schemeClr val="tx1"/>
              </a:solidFill>
              <a:latin typeface="Calibri" panose="020F0502020204030204" pitchFamily="34" charset="0"/>
              <a:cs typeface="Calibri" panose="020F0502020204030204" pitchFamily="34" charset="0"/>
            </a:endParaRPr>
          </a:p>
          <a:p>
            <a:r>
              <a:rPr lang="en-US" sz="2800" dirty="0">
                <a:solidFill>
                  <a:schemeClr val="tx1"/>
                </a:solidFill>
                <a:latin typeface="Calibri" panose="020F0502020204030204" pitchFamily="34" charset="0"/>
                <a:cs typeface="Calibri" panose="020F0502020204030204" pitchFamily="34" charset="0"/>
              </a:rPr>
              <a:t>Simple automatic cup removal devices monitor the milk flow rate from individual cows</a:t>
            </a:r>
          </a:p>
          <a:p>
            <a:r>
              <a:rPr lang="en-US" sz="2800" dirty="0">
                <a:solidFill>
                  <a:schemeClr val="tx1"/>
                </a:solidFill>
                <a:latin typeface="Calibri" panose="020F0502020204030204" pitchFamily="34" charset="0"/>
                <a:cs typeface="Calibri" panose="020F0502020204030204" pitchFamily="34" charset="0"/>
              </a:rPr>
              <a:t>Post-milking teat disinfection is an established component of many mastitis control strategies</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292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68491"/>
            <a:ext cx="10515600" cy="83251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838200" y="350136"/>
            <a:ext cx="10515600" cy="835878"/>
          </a:xfrm>
          <a:noFill/>
        </p:spPr>
        <p:txBody>
          <a:bodyPr>
            <a:noAutofit/>
          </a:bodyPr>
          <a:lstStyle/>
          <a:p>
            <a:pPr algn="ctr"/>
            <a:r>
              <a:rPr lang="en-US" sz="5400" b="1" dirty="0">
                <a:solidFill>
                  <a:schemeClr val="tx1"/>
                </a:solidFill>
                <a:latin typeface="Calibri" panose="020F0502020204030204" pitchFamily="34" charset="0"/>
              </a:rPr>
              <a:t>Introduction</a:t>
            </a:r>
            <a:r>
              <a:rPr lang="en-US" sz="5400" dirty="0">
                <a:solidFill>
                  <a:schemeClr val="tx1"/>
                </a:solidFill>
                <a:latin typeface="Calibri" panose="020F0502020204030204" pitchFamily="34" charset="0"/>
              </a:rPr>
              <a:t> </a:t>
            </a:r>
          </a:p>
        </p:txBody>
      </p:sp>
      <p:sp>
        <p:nvSpPr>
          <p:cNvPr id="3" name="Content Placeholder 2"/>
          <p:cNvSpPr>
            <a:spLocks noGrp="1"/>
          </p:cNvSpPr>
          <p:nvPr>
            <p:ph idx="1"/>
          </p:nvPr>
        </p:nvSpPr>
        <p:spPr>
          <a:xfrm>
            <a:off x="778240" y="1567067"/>
            <a:ext cx="10947399" cy="5118546"/>
          </a:xfrm>
        </p:spPr>
        <p:txBody>
          <a:bodyPr>
            <a:normAutofit/>
          </a:bodyPr>
          <a:lstStyle/>
          <a:p>
            <a:pPr algn="just">
              <a:lnSpc>
                <a:spcPct val="100000"/>
              </a:lnSpc>
            </a:pPr>
            <a:r>
              <a:rPr lang="en-US" sz="3000" dirty="0">
                <a:solidFill>
                  <a:schemeClr val="tx1"/>
                </a:solidFill>
                <a:latin typeface="Calibri" panose="020F0502020204030204" pitchFamily="34" charset="0"/>
              </a:rPr>
              <a:t>Increased population- demanding reliable quality livestock products</a:t>
            </a:r>
          </a:p>
          <a:p>
            <a:pPr marL="0" indent="0" algn="just">
              <a:lnSpc>
                <a:spcPct val="100000"/>
              </a:lnSpc>
              <a:buNone/>
            </a:pPr>
            <a:endParaRPr lang="en-US" sz="1400" dirty="0">
              <a:solidFill>
                <a:schemeClr val="tx1"/>
              </a:solidFill>
              <a:latin typeface="Calibri" panose="020F0502020204030204" pitchFamily="34" charset="0"/>
            </a:endParaRPr>
          </a:p>
          <a:p>
            <a:pPr algn="just">
              <a:lnSpc>
                <a:spcPct val="100000"/>
              </a:lnSpc>
            </a:pPr>
            <a:r>
              <a:rPr lang="en-US" sz="3000" dirty="0">
                <a:solidFill>
                  <a:schemeClr val="tx1"/>
                </a:solidFill>
                <a:latin typeface="Calibri" panose="020F0502020204030204" pitchFamily="34" charset="0"/>
              </a:rPr>
              <a:t>No. of farms is decreasing, no. of animals per farm and animal production are increasing; livestock production problems increasing</a:t>
            </a:r>
          </a:p>
          <a:p>
            <a:pPr marL="0" indent="0" algn="just">
              <a:lnSpc>
                <a:spcPct val="100000"/>
              </a:lnSpc>
              <a:buNone/>
            </a:pPr>
            <a:endParaRPr lang="en-US" sz="1300" dirty="0">
              <a:solidFill>
                <a:schemeClr val="tx1"/>
              </a:solidFill>
              <a:latin typeface="Calibri" panose="020F0502020204030204" pitchFamily="34" charset="0"/>
            </a:endParaRPr>
          </a:p>
          <a:p>
            <a:pPr algn="just">
              <a:lnSpc>
                <a:spcPct val="100000"/>
              </a:lnSpc>
            </a:pPr>
            <a:r>
              <a:rPr lang="en-US" sz="3000" dirty="0">
                <a:solidFill>
                  <a:schemeClr val="tx1"/>
                </a:solidFill>
                <a:latin typeface="Calibri" panose="020F0502020204030204" pitchFamily="34" charset="0"/>
              </a:rPr>
              <a:t>Solution of these problems-technology</a:t>
            </a:r>
          </a:p>
          <a:p>
            <a:pPr marL="0" indent="0" algn="just">
              <a:lnSpc>
                <a:spcPct val="100000"/>
              </a:lnSpc>
              <a:buNone/>
            </a:pPr>
            <a:endParaRPr lang="en-US" sz="1300" dirty="0">
              <a:solidFill>
                <a:schemeClr val="tx1"/>
              </a:solidFill>
              <a:latin typeface="Calibri" panose="020F0502020204030204" pitchFamily="34" charset="0"/>
            </a:endParaRPr>
          </a:p>
          <a:p>
            <a:pPr algn="just">
              <a:lnSpc>
                <a:spcPct val="100000"/>
              </a:lnSpc>
            </a:pPr>
            <a:r>
              <a:rPr lang="en-US" sz="3000" dirty="0">
                <a:solidFill>
                  <a:schemeClr val="tx1"/>
                </a:solidFill>
                <a:latin typeface="Calibri" panose="020F0502020204030204" pitchFamily="34" charset="0"/>
              </a:rPr>
              <a:t>In large enterprises- without technology- not possible for high performances </a:t>
            </a:r>
            <a:endParaRPr lang="en-US" sz="3000" dirty="0">
              <a:solidFill>
                <a:schemeClr val="tx1"/>
              </a:solidFill>
            </a:endParaRPr>
          </a:p>
          <a:p>
            <a:pPr marL="0" indent="0" algn="just">
              <a:lnSpc>
                <a:spcPct val="100000"/>
              </a:lnSpc>
              <a:buNone/>
            </a:pPr>
            <a:endParaRPr lang="en-US" sz="1200" dirty="0">
              <a:solidFill>
                <a:schemeClr val="tx1"/>
              </a:solidFill>
            </a:endParaRPr>
          </a:p>
        </p:txBody>
      </p:sp>
    </p:spTree>
    <p:extLst>
      <p:ext uri="{BB962C8B-B14F-4D97-AF65-F5344CB8AC3E}">
        <p14:creationId xmlns:p14="http://schemas.microsoft.com/office/powerpoint/2010/main" val="3940135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951" y="467788"/>
            <a:ext cx="11116098" cy="6154057"/>
          </a:xfrm>
        </p:spPr>
        <p:txBody>
          <a:bodyPr>
            <a:noAutofit/>
          </a:bodyPr>
          <a:lstStyle/>
          <a:p>
            <a:pPr marL="0" indent="0" algn="just">
              <a:buNone/>
            </a:pPr>
            <a:endParaRPr lang="en-US" sz="1200" dirty="0">
              <a:solidFill>
                <a:schemeClr val="tx1"/>
              </a:solidFill>
              <a:latin typeface="Calibri" panose="020F0502020204030204" pitchFamily="34" charset="0"/>
            </a:endParaRP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Behavior meter: </a:t>
            </a:r>
          </a:p>
          <a:p>
            <a:pPr lvl="1" algn="just"/>
            <a:r>
              <a:rPr lang="en-US" sz="2600" dirty="0">
                <a:solidFill>
                  <a:schemeClr val="tx1"/>
                </a:solidFill>
                <a:latin typeface="Calibri" panose="020F0502020204030204" pitchFamily="34" charset="0"/>
              </a:rPr>
              <a:t>installed to the milking systems for animal monitoring</a:t>
            </a:r>
          </a:p>
          <a:p>
            <a:pPr lvl="1" algn="just"/>
            <a:r>
              <a:rPr lang="en-US" sz="2600" dirty="0">
                <a:solidFill>
                  <a:schemeClr val="tx1"/>
                </a:solidFill>
                <a:latin typeface="Calibri" panose="020F0502020204030204" pitchFamily="34" charset="0"/>
              </a:rPr>
              <a:t>The behavior meter continuously records the lying time, lying bouts and the activity of the individual animals </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The cow-behavior observations enable animal welfare assessment in different environmental conditions and stressful situations, as well as reproductive and health status</a:t>
            </a:r>
          </a:p>
        </p:txBody>
      </p:sp>
    </p:spTree>
    <p:extLst>
      <p:ext uri="{BB962C8B-B14F-4D97-AF65-F5344CB8AC3E}">
        <p14:creationId xmlns:p14="http://schemas.microsoft.com/office/powerpoint/2010/main" val="3795357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616" y="1336130"/>
            <a:ext cx="11362545" cy="4135280"/>
          </a:xfrm>
        </p:spPr>
        <p:txBody>
          <a:bodyPr>
            <a:normAutofit/>
          </a:bodyPr>
          <a:lstStyle/>
          <a:p>
            <a:pPr algn="just"/>
            <a:r>
              <a:rPr lang="en-US" sz="2800" dirty="0">
                <a:solidFill>
                  <a:schemeClr val="tx1"/>
                </a:solidFill>
                <a:latin typeface="Calibri" panose="020F0502020204030204" pitchFamily="34" charset="0"/>
              </a:rPr>
              <a:t>Electronic separation gates: </a:t>
            </a:r>
          </a:p>
          <a:p>
            <a:pPr lvl="1" algn="just"/>
            <a:r>
              <a:rPr lang="en-US" sz="2600" dirty="0">
                <a:solidFill>
                  <a:schemeClr val="tx1"/>
                </a:solidFill>
                <a:latin typeface="Calibri" panose="020F0502020204030204" pitchFamily="34" charset="0"/>
              </a:rPr>
              <a:t>The cattle separation is a risky and challenging activity that needs to be done frequently</a:t>
            </a:r>
          </a:p>
          <a:p>
            <a:pPr lvl="1" algn="just"/>
            <a:r>
              <a:rPr lang="en-US" sz="2600" dirty="0">
                <a:solidFill>
                  <a:schemeClr val="tx1"/>
                </a:solidFill>
                <a:latin typeface="Calibri" panose="020F0502020204030204" pitchFamily="34" charset="0"/>
              </a:rPr>
              <a:t>If </a:t>
            </a:r>
            <a:r>
              <a:rPr lang="en-US" sz="2600" dirty="0" err="1">
                <a:solidFill>
                  <a:schemeClr val="tx1"/>
                </a:solidFill>
                <a:latin typeface="Calibri" panose="020F0502020204030204" pitchFamily="34" charset="0"/>
              </a:rPr>
              <a:t>milkers</a:t>
            </a:r>
            <a:r>
              <a:rPr lang="en-US" sz="2600" dirty="0">
                <a:solidFill>
                  <a:schemeClr val="tx1"/>
                </a:solidFill>
                <a:latin typeface="Calibri" panose="020F0502020204030204" pitchFamily="34" charset="0"/>
              </a:rPr>
              <a:t> also make an animal separation, the milking efficiency and parlor performances decrease</a:t>
            </a:r>
          </a:p>
          <a:p>
            <a:pPr lvl="1" algn="just"/>
            <a:r>
              <a:rPr lang="en-US" sz="2600" dirty="0">
                <a:solidFill>
                  <a:schemeClr val="tx1"/>
                </a:solidFill>
                <a:latin typeface="Calibri" panose="020F0502020204030204" pitchFamily="34" charset="0"/>
              </a:rPr>
              <a:t>The grouping and separation of cattle in the big herd constitutes an enormous workload for the farmers </a:t>
            </a:r>
          </a:p>
          <a:p>
            <a:pPr lvl="1" algn="just"/>
            <a:r>
              <a:rPr lang="en-US" sz="2600" dirty="0">
                <a:solidFill>
                  <a:schemeClr val="tx1"/>
                </a:solidFill>
                <a:latin typeface="Calibri" panose="020F0502020204030204" pitchFamily="34" charset="0"/>
              </a:rPr>
              <a:t>Options to separation gate usage at automatic management systems</a:t>
            </a:r>
          </a:p>
          <a:p>
            <a:pPr marL="0" indent="0" algn="just">
              <a:buNone/>
            </a:pPr>
            <a:endParaRPr lang="en-US" sz="1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590512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9311" y="0"/>
            <a:ext cx="10882859" cy="3567659"/>
          </a:xfrm>
        </p:spPr>
        <p:txBody>
          <a:bodyPr>
            <a:normAutofit/>
          </a:bodyPr>
          <a:lstStyle/>
          <a:p>
            <a:pPr algn="just"/>
            <a:r>
              <a:rPr lang="en-US" sz="2800" dirty="0">
                <a:solidFill>
                  <a:schemeClr val="tx1"/>
                </a:solidFill>
                <a:latin typeface="Calibri" panose="020F0502020204030204" pitchFamily="34" charset="0"/>
              </a:rPr>
              <a:t>Automatic milking systems using newly developed sensors (NIR, SCC and LDH etc.) provide faster and more effective results </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Light spectra- detecting milk abnormalities and measuring various components of milk</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Automatic milking systems give many information about milk production, milking speed, milk acidity, milk conductivity etc. </a:t>
            </a:r>
          </a:p>
        </p:txBody>
      </p:sp>
      <p:pic>
        <p:nvPicPr>
          <p:cNvPr id="4" name="Picture 3">
            <a:extLst>
              <a:ext uri="{FF2B5EF4-FFF2-40B4-BE49-F238E27FC236}">
                <a16:creationId xmlns:a16="http://schemas.microsoft.com/office/drawing/2014/main" id="{79489E1B-6D92-4DCB-AAF2-61910DA7F3F0}"/>
              </a:ext>
            </a:extLst>
          </p:cNvPr>
          <p:cNvPicPr>
            <a:picLocks noChangeAspect="1"/>
          </p:cNvPicPr>
          <p:nvPr/>
        </p:nvPicPr>
        <p:blipFill>
          <a:blip r:embed="rId2"/>
          <a:stretch>
            <a:fillRect/>
          </a:stretch>
        </p:blipFill>
        <p:spPr>
          <a:xfrm>
            <a:off x="1656747" y="3451316"/>
            <a:ext cx="5336275" cy="3234520"/>
          </a:xfrm>
          <a:prstGeom prst="rect">
            <a:avLst/>
          </a:prstGeom>
          <a:ln>
            <a:noFill/>
          </a:ln>
          <a:effectLst>
            <a:softEdge rad="112500"/>
          </a:effectLst>
        </p:spPr>
      </p:pic>
      <p:sp>
        <p:nvSpPr>
          <p:cNvPr id="5" name="TextBox 4">
            <a:extLst>
              <a:ext uri="{FF2B5EF4-FFF2-40B4-BE49-F238E27FC236}">
                <a16:creationId xmlns:a16="http://schemas.microsoft.com/office/drawing/2014/main" id="{5C51751F-435C-4475-A10A-A913688F6415}"/>
              </a:ext>
            </a:extLst>
          </p:cNvPr>
          <p:cNvSpPr txBox="1"/>
          <p:nvPr/>
        </p:nvSpPr>
        <p:spPr>
          <a:xfrm>
            <a:off x="6993022" y="4545356"/>
            <a:ext cx="4154737" cy="523220"/>
          </a:xfrm>
          <a:prstGeom prst="rect">
            <a:avLst/>
          </a:prstGeom>
          <a:noFill/>
        </p:spPr>
        <p:txBody>
          <a:bodyPr wrap="square" rtlCol="0">
            <a:spAutoFit/>
          </a:bodyPr>
          <a:lstStyle/>
          <a:p>
            <a:pPr algn="ctr"/>
            <a:r>
              <a:rPr lang="en-US" sz="2800" b="1" dirty="0">
                <a:latin typeface="Calibri" panose="020F0502020204030204" pitchFamily="34" charset="0"/>
              </a:rPr>
              <a:t>Automatic Milking</a:t>
            </a:r>
          </a:p>
        </p:txBody>
      </p:sp>
    </p:spTree>
    <p:extLst>
      <p:ext uri="{BB962C8B-B14F-4D97-AF65-F5344CB8AC3E}">
        <p14:creationId xmlns:p14="http://schemas.microsoft.com/office/powerpoint/2010/main" val="980029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668" y="195944"/>
            <a:ext cx="8911687" cy="885375"/>
          </a:xfrm>
        </p:spPr>
        <p:txBody>
          <a:bodyPr>
            <a:normAutofit/>
          </a:bodyPr>
          <a:lstStyle/>
          <a:p>
            <a:pPr algn="ctr"/>
            <a:r>
              <a:rPr lang="en-US" sz="4800" b="1" dirty="0">
                <a:solidFill>
                  <a:schemeClr val="tx1"/>
                </a:solidFill>
                <a:latin typeface="Calibri" panose="020F0502020204030204" pitchFamily="34" charset="0"/>
              </a:rPr>
              <a:t>Feeding automation</a:t>
            </a:r>
          </a:p>
        </p:txBody>
      </p:sp>
      <p:sp>
        <p:nvSpPr>
          <p:cNvPr id="3" name="Content Placeholder 2"/>
          <p:cNvSpPr>
            <a:spLocks noGrp="1"/>
          </p:cNvSpPr>
          <p:nvPr>
            <p:ph idx="1"/>
          </p:nvPr>
        </p:nvSpPr>
        <p:spPr>
          <a:xfrm>
            <a:off x="434716" y="1387602"/>
            <a:ext cx="11512445" cy="4023847"/>
          </a:xfrm>
        </p:spPr>
        <p:txBody>
          <a:bodyPr>
            <a:noAutofit/>
          </a:bodyPr>
          <a:lstStyle/>
          <a:p>
            <a:pPr algn="just"/>
            <a:r>
              <a:rPr lang="en-US" sz="2800" dirty="0">
                <a:solidFill>
                  <a:schemeClr val="tx1"/>
                </a:solidFill>
                <a:latin typeface="Calibri" panose="020F0502020204030204" pitchFamily="34" charset="0"/>
              </a:rPr>
              <a:t>Computer </a:t>
            </a:r>
            <a:r>
              <a:rPr lang="en-US" sz="2800" dirty="0" err="1">
                <a:solidFill>
                  <a:schemeClr val="tx1"/>
                </a:solidFill>
                <a:latin typeface="Calibri" panose="020F0502020204030204" pitchFamily="34" charset="0"/>
              </a:rPr>
              <a:t>programmes</a:t>
            </a:r>
            <a:r>
              <a:rPr lang="en-US" sz="2800" dirty="0">
                <a:solidFill>
                  <a:schemeClr val="tx1"/>
                </a:solidFill>
                <a:latin typeface="Calibri" panose="020F0502020204030204" pitchFamily="34" charset="0"/>
              </a:rPr>
              <a:t>- many software for ration formulation</a:t>
            </a:r>
          </a:p>
          <a:p>
            <a:pPr marL="0" indent="0" algn="just">
              <a:buNone/>
            </a:pPr>
            <a:endParaRPr lang="en-US" sz="1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Optimal feeding programs can be done for advanced options such as live weight, racing, lactation period and animal feed stock information </a:t>
            </a:r>
          </a:p>
          <a:p>
            <a:pPr marL="0" indent="0" algn="just">
              <a:buNone/>
            </a:pPr>
            <a:endParaRPr lang="en-US" sz="1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Automated feeding systems- in many big dairy farms for higher production </a:t>
            </a:r>
          </a:p>
          <a:p>
            <a:pPr marL="0" indent="0" algn="just">
              <a:buNone/>
            </a:pPr>
            <a:endParaRPr lang="en-US" sz="1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System covers- each stage of feeding, feed preparation, mixing equipment and the installations for distributing feed</a:t>
            </a:r>
          </a:p>
        </p:txBody>
      </p:sp>
    </p:spTree>
    <p:extLst>
      <p:ext uri="{BB962C8B-B14F-4D97-AF65-F5344CB8AC3E}">
        <p14:creationId xmlns:p14="http://schemas.microsoft.com/office/powerpoint/2010/main" val="2884544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992" y="2593299"/>
            <a:ext cx="10989694" cy="3886736"/>
          </a:xfrm>
        </p:spPr>
        <p:txBody>
          <a:bodyPr>
            <a:normAutofit/>
          </a:bodyPr>
          <a:lstStyle/>
          <a:p>
            <a:pPr algn="just"/>
            <a:r>
              <a:rPr lang="en-US" sz="2800" dirty="0">
                <a:solidFill>
                  <a:schemeClr val="tx1"/>
                </a:solidFill>
                <a:latin typeface="Calibri" panose="020F0502020204030204" pitchFamily="34" charset="0"/>
              </a:rPr>
              <a:t>Computer-controlled calf feeders have many advantages over traditional calf feeding methods</a:t>
            </a:r>
          </a:p>
          <a:p>
            <a:pPr lvl="1" algn="just"/>
            <a:r>
              <a:rPr lang="en-US" sz="2600" dirty="0">
                <a:solidFill>
                  <a:schemeClr val="tx1"/>
                </a:solidFill>
                <a:latin typeface="Calibri" panose="020F0502020204030204" pitchFamily="34" charset="0"/>
              </a:rPr>
              <a:t>Calves learn to use the computer-controlled milk feeding system fairly easily and this the technology offers a significant reduction in labor cost (73%) </a:t>
            </a:r>
          </a:p>
          <a:p>
            <a:pPr marL="749300" lvl="2" algn="just"/>
            <a:r>
              <a:rPr lang="en-US" sz="2600" dirty="0">
                <a:solidFill>
                  <a:schemeClr val="tx1"/>
                </a:solidFill>
                <a:latin typeface="Calibri" panose="020F0502020204030204" pitchFamily="34" charset="0"/>
              </a:rPr>
              <a:t>These systems can be combined with automatic weighing and health observation system for calf welfare</a:t>
            </a:r>
          </a:p>
        </p:txBody>
      </p:sp>
      <p:sp>
        <p:nvSpPr>
          <p:cNvPr id="4" name="Content Placeholder 2">
            <a:extLst>
              <a:ext uri="{FF2B5EF4-FFF2-40B4-BE49-F238E27FC236}">
                <a16:creationId xmlns:a16="http://schemas.microsoft.com/office/drawing/2014/main" id="{13F5A885-1195-46CA-9945-3CC5A89A025C}"/>
              </a:ext>
            </a:extLst>
          </p:cNvPr>
          <p:cNvSpPr txBox="1">
            <a:spLocks/>
          </p:cNvSpPr>
          <p:nvPr/>
        </p:nvSpPr>
        <p:spPr>
          <a:xfrm>
            <a:off x="824459" y="1122831"/>
            <a:ext cx="11048227" cy="13955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US" sz="2800" dirty="0">
                <a:solidFill>
                  <a:schemeClr val="tx1"/>
                </a:solidFill>
                <a:latin typeface="Calibri" panose="020F0502020204030204" pitchFamily="34" charset="0"/>
              </a:rPr>
              <a:t>Feed components such as grass and maize/corn silage as well as mineral feed and feed concentrate will be loaded, mixed and delivered to the feed table built up there by the systems</a:t>
            </a:r>
          </a:p>
          <a:p>
            <a:pPr marL="0" indent="0" algn="just">
              <a:buFont typeface="Wingdings 3" charset="2"/>
              <a:buNone/>
            </a:pPr>
            <a:endParaRPr lang="en-US" sz="1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891285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498" y="1097713"/>
            <a:ext cx="10836099" cy="4958313"/>
          </a:xfrm>
        </p:spPr>
        <p:txBody>
          <a:bodyPr>
            <a:noAutofit/>
          </a:bodyPr>
          <a:lstStyle/>
          <a:p>
            <a:pPr algn="just"/>
            <a:r>
              <a:rPr lang="en-US" sz="2800" dirty="0">
                <a:solidFill>
                  <a:schemeClr val="tx1"/>
                </a:solidFill>
                <a:latin typeface="Calibri" panose="020F0502020204030204" pitchFamily="34" charset="0"/>
              </a:rPr>
              <a:t>Electronic Concentrate Feeding system- each cow is supplied with the exact ration of feed at the exact right time</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Electronic sensors- used for rumen pH and rumen temperature of cattle </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Sensor used for collecting data for cow jaw movement to estimate chewing activity. This sensor works on the principle that the changing pressure of the animal is not detected during opening and closing of the mouth</a:t>
            </a:r>
          </a:p>
        </p:txBody>
      </p:sp>
    </p:spTree>
    <p:extLst>
      <p:ext uri="{BB962C8B-B14F-4D97-AF65-F5344CB8AC3E}">
        <p14:creationId xmlns:p14="http://schemas.microsoft.com/office/powerpoint/2010/main" val="3638931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eeding automation of ca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495" y="1049172"/>
            <a:ext cx="6578222" cy="40277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79678" y="5486400"/>
            <a:ext cx="6373504" cy="523220"/>
          </a:xfrm>
          <a:prstGeom prst="rect">
            <a:avLst/>
          </a:prstGeom>
          <a:noFill/>
        </p:spPr>
        <p:txBody>
          <a:bodyPr wrap="square" rtlCol="0">
            <a:spAutoFit/>
          </a:bodyPr>
          <a:lstStyle/>
          <a:p>
            <a:pPr algn="ctr"/>
            <a:r>
              <a:rPr lang="en-US" sz="2800" b="1" dirty="0">
                <a:latin typeface="Calibri" panose="020F0502020204030204" pitchFamily="34" charset="0"/>
              </a:rPr>
              <a:t>Automatic Belt Feeder</a:t>
            </a:r>
          </a:p>
        </p:txBody>
      </p:sp>
    </p:spTree>
    <p:extLst>
      <p:ext uri="{BB962C8B-B14F-4D97-AF65-F5344CB8AC3E}">
        <p14:creationId xmlns:p14="http://schemas.microsoft.com/office/powerpoint/2010/main" val="50105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185" y="284761"/>
            <a:ext cx="8911687" cy="836200"/>
          </a:xfrm>
        </p:spPr>
        <p:txBody>
          <a:bodyPr>
            <a:normAutofit/>
          </a:bodyPr>
          <a:lstStyle/>
          <a:p>
            <a:pPr algn="ctr"/>
            <a:r>
              <a:rPr lang="en-US" sz="4800" b="1" dirty="0">
                <a:solidFill>
                  <a:schemeClr val="tx1"/>
                </a:solidFill>
                <a:latin typeface="Calibri" panose="020F0502020204030204" pitchFamily="34" charset="0"/>
              </a:rPr>
              <a:t>Health observation</a:t>
            </a:r>
          </a:p>
        </p:txBody>
      </p:sp>
      <p:sp>
        <p:nvSpPr>
          <p:cNvPr id="3" name="Content Placeholder 2"/>
          <p:cNvSpPr>
            <a:spLocks noGrp="1"/>
          </p:cNvSpPr>
          <p:nvPr>
            <p:ph idx="1"/>
          </p:nvPr>
        </p:nvSpPr>
        <p:spPr>
          <a:xfrm>
            <a:off x="543711" y="1571283"/>
            <a:ext cx="11104578" cy="4299043"/>
          </a:xfrm>
        </p:spPr>
        <p:txBody>
          <a:bodyPr>
            <a:noAutofit/>
          </a:bodyPr>
          <a:lstStyle/>
          <a:p>
            <a:pPr algn="just"/>
            <a:r>
              <a:rPr lang="en-US" sz="2800" dirty="0">
                <a:solidFill>
                  <a:schemeClr val="tx1"/>
                </a:solidFill>
                <a:latin typeface="Calibri" panose="020F0502020204030204" pitchFamily="34" charset="0"/>
              </a:rPr>
              <a:t>An animal disease has serious economic implications on farm productivity</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The right time detects disease three to 5 days’ sooner, reduce treatment costs, reduce mortality rates, improve production efficiency</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The production, product quality, product composition, body condition, and behavior provide a good indication for the health status of animals </a:t>
            </a:r>
          </a:p>
        </p:txBody>
      </p:sp>
    </p:spTree>
    <p:extLst>
      <p:ext uri="{BB962C8B-B14F-4D97-AF65-F5344CB8AC3E}">
        <p14:creationId xmlns:p14="http://schemas.microsoft.com/office/powerpoint/2010/main" val="839673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636" y="825691"/>
            <a:ext cx="11362544" cy="4855581"/>
          </a:xfrm>
        </p:spPr>
        <p:txBody>
          <a:bodyPr>
            <a:noAutofit/>
          </a:bodyPr>
          <a:lstStyle/>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To monitor the health conditions of each cow the sensors are mounted on the cow. Sensor networks consist of several tiny, low price devices and are logically self-organizing ad hoc systems</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The role of the sensor network is monitoring the health parameters of animals, gather and convey the information to other sink nodes</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Sensors that collect data such as temperature, pH, etc.</a:t>
            </a:r>
          </a:p>
        </p:txBody>
      </p:sp>
    </p:spTree>
    <p:extLst>
      <p:ext uri="{BB962C8B-B14F-4D97-AF65-F5344CB8AC3E}">
        <p14:creationId xmlns:p14="http://schemas.microsoft.com/office/powerpoint/2010/main" val="392546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307074"/>
            <a:ext cx="8911687" cy="890791"/>
          </a:xfrm>
        </p:spPr>
        <p:txBody>
          <a:bodyPr>
            <a:normAutofit/>
          </a:bodyPr>
          <a:lstStyle/>
          <a:p>
            <a:pPr algn="ctr"/>
            <a:r>
              <a:rPr lang="en-US" sz="4800" b="1" dirty="0">
                <a:solidFill>
                  <a:schemeClr val="tx1"/>
                </a:solidFill>
                <a:latin typeface="Calibri" panose="020F0502020204030204" pitchFamily="34" charset="0"/>
              </a:rPr>
              <a:t>Reproductive performances</a:t>
            </a:r>
          </a:p>
        </p:txBody>
      </p:sp>
      <p:sp>
        <p:nvSpPr>
          <p:cNvPr id="3" name="Content Placeholder 2"/>
          <p:cNvSpPr>
            <a:spLocks noGrp="1"/>
          </p:cNvSpPr>
          <p:nvPr>
            <p:ph idx="1"/>
          </p:nvPr>
        </p:nvSpPr>
        <p:spPr>
          <a:xfrm>
            <a:off x="509667" y="989354"/>
            <a:ext cx="11377534" cy="4572231"/>
          </a:xfrm>
        </p:spPr>
        <p:txBody>
          <a:bodyPr>
            <a:noAutofit/>
          </a:bodyPr>
          <a:lstStyle/>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Traditionally, estrus detection is performed by visual observation of the dairy herd</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As a result of technical progress in monitoring cows using computers, automatic estrus detection has become possible</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The electronic systems are an electronic device that detects cows that stand to be mounted by a herd mate and provides a continuous monitoring of activity</a:t>
            </a:r>
          </a:p>
        </p:txBody>
      </p:sp>
    </p:spTree>
    <p:extLst>
      <p:ext uri="{BB962C8B-B14F-4D97-AF65-F5344CB8AC3E}">
        <p14:creationId xmlns:p14="http://schemas.microsoft.com/office/powerpoint/2010/main" val="392172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176" y="1153886"/>
            <a:ext cx="11051142" cy="5704114"/>
          </a:xfrm>
        </p:spPr>
        <p:txBody>
          <a:bodyPr>
            <a:noAutofit/>
          </a:bodyPr>
          <a:lstStyle/>
          <a:p>
            <a:pPr algn="just"/>
            <a:r>
              <a:rPr lang="en-US" sz="2800" dirty="0">
                <a:solidFill>
                  <a:schemeClr val="tx1"/>
                </a:solidFill>
                <a:latin typeface="Calibri" panose="020F0502020204030204" pitchFamily="34" charset="0"/>
              </a:rPr>
              <a:t>Data monitoring in modern farms- control of production, animal health, and welfare</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When no. of animals increases, error burden and work load increase</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Successful livestock farmers: adapt their infrastructures to exploit changes in technology for better production</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Currently, data is extracted manually: manual observation- replaced by many milking systems by automated recording leading to better data, both in quantity and quality</a:t>
            </a:r>
          </a:p>
        </p:txBody>
      </p:sp>
    </p:spTree>
    <p:extLst>
      <p:ext uri="{BB962C8B-B14F-4D97-AF65-F5344CB8AC3E}">
        <p14:creationId xmlns:p14="http://schemas.microsoft.com/office/powerpoint/2010/main" val="1619155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708" y="1148646"/>
            <a:ext cx="11178636" cy="5549166"/>
          </a:xfrm>
        </p:spPr>
        <p:txBody>
          <a:bodyPr>
            <a:noAutofit/>
          </a:bodyPr>
          <a:lstStyle/>
          <a:p>
            <a:pPr algn="just"/>
            <a:r>
              <a:rPr lang="en-US" sz="2800" dirty="0">
                <a:solidFill>
                  <a:schemeClr val="tx1"/>
                </a:solidFill>
                <a:latin typeface="Calibri" panose="020F0502020204030204" pitchFamily="34" charset="0"/>
              </a:rPr>
              <a:t>Radio telemetry is a computerized estrus detection devices</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During this time, date, time and duration of the mount stored and send to the main computer. On computer all these data evaluated and prepared for final decision</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Pedometers are used to detect the estrus by storing past physical activity the current physical activity and comparing it previous activity data</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After analyzing data programs prepare report for cow which is activity accepted as estrus </a:t>
            </a:r>
          </a:p>
        </p:txBody>
      </p:sp>
      <p:pic>
        <p:nvPicPr>
          <p:cNvPr id="5" name="Picture 4"/>
          <p:cNvPicPr>
            <a:picLocks noChangeAspect="1"/>
          </p:cNvPicPr>
          <p:nvPr/>
        </p:nvPicPr>
        <p:blipFill>
          <a:blip r:embed="rId2"/>
          <a:stretch>
            <a:fillRect/>
          </a:stretch>
        </p:blipFill>
        <p:spPr>
          <a:xfrm>
            <a:off x="10010431" y="0"/>
            <a:ext cx="1902726" cy="2124075"/>
          </a:xfrm>
          <a:prstGeom prst="rect">
            <a:avLst/>
          </a:prstGeom>
          <a:ln>
            <a:noFill/>
          </a:ln>
          <a:effectLst>
            <a:softEdge rad="112500"/>
          </a:effectLst>
        </p:spPr>
      </p:pic>
    </p:spTree>
    <p:extLst>
      <p:ext uri="{BB962C8B-B14F-4D97-AF65-F5344CB8AC3E}">
        <p14:creationId xmlns:p14="http://schemas.microsoft.com/office/powerpoint/2010/main" val="3549322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275" y="1133656"/>
            <a:ext cx="11299974" cy="5581934"/>
          </a:xfrm>
        </p:spPr>
        <p:txBody>
          <a:bodyPr>
            <a:normAutofit/>
          </a:bodyPr>
          <a:lstStyle/>
          <a:p>
            <a:pPr algn="just"/>
            <a:r>
              <a:rPr lang="en-US" sz="2800" dirty="0">
                <a:solidFill>
                  <a:schemeClr val="tx1"/>
                </a:solidFill>
                <a:latin typeface="Calibri" panose="020F0502020204030204" pitchFamily="34" charset="0"/>
              </a:rPr>
              <a:t>Pedometers also used for estrus detection attached to the leg of the cow to measure the amount of her activity over a unit time span</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Many pedometric systems are commercially available </a:t>
            </a:r>
          </a:p>
          <a:p>
            <a:pPr algn="just"/>
            <a:endParaRPr lang="en-US" sz="28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Standing activity systems is commercially available in the markets</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Radio signal picked up by receiver and relayed to a buffer and a personal computer to analyze data. This system records cows number, standing time, date and duration to evaluation on time.</a:t>
            </a:r>
          </a:p>
          <a:p>
            <a:pPr algn="just"/>
            <a:endParaRPr 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72278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774" y="1105468"/>
            <a:ext cx="11501483" cy="5500047"/>
          </a:xfrm>
        </p:spPr>
        <p:txBody>
          <a:bodyPr>
            <a:normAutofit/>
          </a:bodyPr>
          <a:lstStyle/>
          <a:p>
            <a:pPr algn="just"/>
            <a:r>
              <a:rPr lang="en-US" sz="2800" dirty="0">
                <a:solidFill>
                  <a:schemeClr val="tx1"/>
                </a:solidFill>
                <a:latin typeface="Calibri" panose="020F0502020204030204" pitchFamily="34" charset="0"/>
              </a:rPr>
              <a:t>Pregnancy check: Pregnancy diagnosis is one of the most important factors to get ideal calving interval. </a:t>
            </a:r>
          </a:p>
          <a:p>
            <a:pPr lvl="1" algn="just"/>
            <a:r>
              <a:rPr lang="en-US" sz="2600" dirty="0">
                <a:solidFill>
                  <a:schemeClr val="tx1"/>
                </a:solidFill>
                <a:latin typeface="Calibri" panose="020F0502020204030204" pitchFamily="34" charset="0"/>
              </a:rPr>
              <a:t>The most common methods are rectal and trans rectal ultrasonography of the reproductive tract.</a:t>
            </a:r>
          </a:p>
          <a:p>
            <a:pPr lvl="1" algn="just"/>
            <a:r>
              <a:rPr lang="en-US" sz="2800" dirty="0">
                <a:solidFill>
                  <a:schemeClr val="tx1"/>
                </a:solidFill>
                <a:latin typeface="Calibri" panose="020F0502020204030204" pitchFamily="34" charset="0"/>
              </a:rPr>
              <a:t>An experienced practitioner using ultrasound can reliably diagnose pregnancy from 30 days gestation</a:t>
            </a:r>
          </a:p>
          <a:p>
            <a:pPr lvl="1" algn="just"/>
            <a:r>
              <a:rPr lang="en-US" sz="2800" dirty="0">
                <a:solidFill>
                  <a:schemeClr val="tx1"/>
                </a:solidFill>
                <a:latin typeface="Calibri" panose="020F0502020204030204" pitchFamily="34" charset="0"/>
              </a:rPr>
              <a:t>Experienced veterinary is able to diagnose pregnancy from 35 days</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Pregnancy markers: Enzyme-linked immune sorbent assay (ELISA), radioimmunoassay (RIA) or latex agglutination (LA) tests using blood or milk</a:t>
            </a:r>
          </a:p>
        </p:txBody>
      </p:sp>
    </p:spTree>
    <p:extLst>
      <p:ext uri="{BB962C8B-B14F-4D97-AF65-F5344CB8AC3E}">
        <p14:creationId xmlns:p14="http://schemas.microsoft.com/office/powerpoint/2010/main" val="2346670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115" y="231680"/>
            <a:ext cx="8911687" cy="877144"/>
          </a:xfrm>
        </p:spPr>
        <p:txBody>
          <a:bodyPr>
            <a:normAutofit/>
          </a:bodyPr>
          <a:lstStyle/>
          <a:p>
            <a:pPr algn="ctr"/>
            <a:r>
              <a:rPr lang="en-US" sz="4800" b="1" dirty="0">
                <a:solidFill>
                  <a:schemeClr val="tx1"/>
                </a:solidFill>
                <a:latin typeface="Calibri" panose="020F0502020204030204" pitchFamily="34" charset="0"/>
              </a:rPr>
              <a:t>Barn environment control</a:t>
            </a:r>
          </a:p>
        </p:txBody>
      </p:sp>
      <p:sp>
        <p:nvSpPr>
          <p:cNvPr id="3" name="Content Placeholder 2"/>
          <p:cNvSpPr>
            <a:spLocks noGrp="1"/>
          </p:cNvSpPr>
          <p:nvPr>
            <p:ph idx="1"/>
          </p:nvPr>
        </p:nvSpPr>
        <p:spPr>
          <a:xfrm>
            <a:off x="524657" y="1215327"/>
            <a:ext cx="11280656" cy="4825709"/>
          </a:xfrm>
        </p:spPr>
        <p:txBody>
          <a:bodyPr>
            <a:normAutofit/>
          </a:bodyPr>
          <a:lstStyle/>
          <a:p>
            <a:pPr algn="just"/>
            <a:r>
              <a:rPr lang="en-US" sz="2800" dirty="0">
                <a:solidFill>
                  <a:schemeClr val="tx1"/>
                </a:solidFill>
                <a:latin typeface="Calibri" panose="020F0502020204030204" pitchFamily="34" charset="0"/>
              </a:rPr>
              <a:t>Animal production depends- environment</a:t>
            </a:r>
          </a:p>
          <a:p>
            <a:pPr algn="just"/>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There are many sensors for use at dairy barn environment control automation: </a:t>
            </a:r>
          </a:p>
          <a:p>
            <a:pPr marL="630238" indent="-630238" algn="just">
              <a:buNone/>
            </a:pPr>
            <a:r>
              <a:rPr lang="en-US" sz="2800" dirty="0">
                <a:solidFill>
                  <a:schemeClr val="tx1"/>
                </a:solidFill>
                <a:latin typeface="Calibri" panose="020F0502020204030204" pitchFamily="34" charset="0"/>
              </a:rPr>
              <a:t>        </a:t>
            </a:r>
            <a:r>
              <a:rPr lang="en-US" sz="2800" dirty="0" err="1">
                <a:solidFill>
                  <a:schemeClr val="tx1"/>
                </a:solidFill>
                <a:latin typeface="Calibri" panose="020F0502020204030204" pitchFamily="34" charset="0"/>
              </a:rPr>
              <a:t>Eg</a:t>
            </a:r>
            <a:r>
              <a:rPr lang="en-US" sz="2800" dirty="0">
                <a:solidFill>
                  <a:schemeClr val="tx1"/>
                </a:solidFill>
                <a:latin typeface="Calibri" panose="020F0502020204030204" pitchFamily="34" charset="0"/>
              </a:rPr>
              <a:t>: Temperature and relative humidity sensors, airspeed sensors, carbon dioxide sensors, ammonia sensors and light sensors etc.</a:t>
            </a:r>
          </a:p>
          <a:p>
            <a:pPr marL="630238" indent="-630238" algn="just">
              <a:buNone/>
            </a:pPr>
            <a:endParaRPr lang="en-US" sz="28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Ambient temperature gets warmer than 25°C cow begins use their energies to cool themselves down rather than to produce milk</a:t>
            </a:r>
          </a:p>
          <a:p>
            <a:pPr algn="just"/>
            <a:endParaRPr 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615552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678" y="1154244"/>
            <a:ext cx="11350444" cy="5156616"/>
          </a:xfrm>
        </p:spPr>
        <p:txBody>
          <a:bodyPr>
            <a:normAutofit/>
          </a:bodyPr>
          <a:lstStyle/>
          <a:p>
            <a:pPr algn="just"/>
            <a:r>
              <a:rPr lang="en-US" sz="2800" dirty="0">
                <a:solidFill>
                  <a:schemeClr val="tx1"/>
                </a:solidFill>
                <a:latin typeface="Calibri" panose="020F0502020204030204" pitchFamily="34" charset="0"/>
              </a:rPr>
              <a:t>Heat stress on dairy cattle physiology and productivity – decrease milk yield by 10%</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Environmental factors: air quality are poor, milk production and quality affected adversely</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Barn environment is also important for the farm workers</a:t>
            </a:r>
          </a:p>
          <a:p>
            <a:pPr algn="just"/>
            <a:endParaRPr lang="en-US" sz="28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Modern technology- control barn environment: sensor installations to measure - temperature, humidity, solar radiation and luminosity</a:t>
            </a:r>
          </a:p>
          <a:p>
            <a:pPr algn="just"/>
            <a:endParaRPr lang="en-US" sz="2800" dirty="0">
              <a:solidFill>
                <a:schemeClr val="tx1"/>
              </a:solidFill>
              <a:latin typeface="Calibri" panose="020F0502020204030204" pitchFamily="34" charset="0"/>
            </a:endParaRPr>
          </a:p>
          <a:p>
            <a:pPr algn="just"/>
            <a:endParaRPr 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998270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636" y="1150060"/>
            <a:ext cx="11332563" cy="5385651"/>
          </a:xfrm>
        </p:spPr>
        <p:txBody>
          <a:bodyPr>
            <a:noAutofit/>
          </a:bodyPr>
          <a:lstStyle/>
          <a:p>
            <a:pPr algn="just"/>
            <a:r>
              <a:rPr lang="en-US" sz="2800" dirty="0">
                <a:solidFill>
                  <a:schemeClr val="tx1"/>
                </a:solidFill>
                <a:latin typeface="Calibri" panose="020F0502020204030204" pitchFamily="34" charset="0"/>
              </a:rPr>
              <a:t>These sensor and automation systems- capable of recording and adapting to environmental conditions in barn</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Automation systems not only can automate for temperature, but also have wind and rain sensors</a:t>
            </a: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The wind sensors feed wind speed data into the controller, which then adjusts curtain height to compensate for higher air transfer rates</a:t>
            </a:r>
          </a:p>
          <a:p>
            <a:pPr algn="just"/>
            <a:endParaRPr lang="en-US" sz="28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Rain sensor- programmed to close the curtain to a predetermined height when it rains to keep moisture off cows and stalls</a:t>
            </a:r>
          </a:p>
          <a:p>
            <a:pPr algn="just"/>
            <a:endParaRPr 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55686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054" y="765730"/>
            <a:ext cx="11396066" cy="6032310"/>
          </a:xfrm>
        </p:spPr>
        <p:txBody>
          <a:bodyPr>
            <a:normAutofit/>
          </a:bodyPr>
          <a:lstStyle/>
          <a:p>
            <a:pPr marL="0" indent="0" algn="just">
              <a:buNone/>
            </a:pPr>
            <a:endParaRPr lang="en-US" sz="1200" dirty="0">
              <a:solidFill>
                <a:schemeClr val="tx1"/>
              </a:solidFill>
              <a:latin typeface="Calibri" panose="020F0502020204030204" pitchFamily="34" charset="0"/>
            </a:endParaRPr>
          </a:p>
          <a:p>
            <a:pPr algn="just"/>
            <a:r>
              <a:rPr lang="en-US" sz="3000" dirty="0">
                <a:solidFill>
                  <a:schemeClr val="tx1"/>
                </a:solidFill>
                <a:latin typeface="Calibri" panose="020F0502020204030204" pitchFamily="34" charset="0"/>
              </a:rPr>
              <a:t>Lighting is the most obvious change with the shift to automatize barn</a:t>
            </a:r>
          </a:p>
          <a:p>
            <a:pPr marL="0" indent="0" algn="just">
              <a:buNone/>
            </a:pPr>
            <a:endParaRPr lang="en-US" sz="3000" dirty="0">
              <a:solidFill>
                <a:schemeClr val="tx1"/>
              </a:solidFill>
              <a:latin typeface="Calibri" panose="020F0502020204030204" pitchFamily="34" charset="0"/>
            </a:endParaRPr>
          </a:p>
          <a:p>
            <a:pPr algn="just"/>
            <a:r>
              <a:rPr lang="en-US" sz="3000" dirty="0">
                <a:solidFill>
                  <a:schemeClr val="tx1"/>
                </a:solidFill>
                <a:latin typeface="Calibri" panose="020F0502020204030204" pitchFamily="34" charset="0"/>
              </a:rPr>
              <a:t>Digitally controlled LEDs can extend the day, supplementing sun in autumn and winter</a:t>
            </a:r>
          </a:p>
          <a:p>
            <a:pPr marL="0" indent="0" algn="just">
              <a:buNone/>
            </a:pPr>
            <a:endParaRPr lang="en-US" sz="1300" dirty="0">
              <a:solidFill>
                <a:schemeClr val="tx1"/>
              </a:solidFill>
              <a:latin typeface="Calibri" panose="020F0502020204030204" pitchFamily="34" charset="0"/>
            </a:endParaRPr>
          </a:p>
          <a:p>
            <a:pPr algn="just"/>
            <a:r>
              <a:rPr lang="en-US" sz="3000" dirty="0">
                <a:solidFill>
                  <a:schemeClr val="tx1"/>
                </a:solidFill>
                <a:latin typeface="Calibri" panose="020F0502020204030204" pitchFamily="34" charset="0"/>
              </a:rPr>
              <a:t>New technology: self-regulating, micro-climate controlled environment for optimal animal growth and production</a:t>
            </a:r>
          </a:p>
          <a:p>
            <a:pPr marL="0" indent="0" algn="just">
              <a:buNone/>
            </a:pPr>
            <a:endParaRPr lang="en-US" sz="1300" dirty="0">
              <a:solidFill>
                <a:schemeClr val="tx1"/>
              </a:solidFill>
              <a:latin typeface="Calibri" panose="020F0502020204030204" pitchFamily="34" charset="0"/>
            </a:endParaRPr>
          </a:p>
          <a:p>
            <a:pPr algn="just"/>
            <a:r>
              <a:rPr lang="en-US" sz="3000" dirty="0">
                <a:solidFill>
                  <a:schemeClr val="tx1"/>
                </a:solidFill>
                <a:latin typeface="Calibri" panose="020F0502020204030204" pitchFamily="34" charset="0"/>
              </a:rPr>
              <a:t>New technologic tools: monitor nearly every aspect of animal barn indoor environment</a:t>
            </a:r>
          </a:p>
          <a:p>
            <a:pPr algn="just"/>
            <a:endParaRPr lang="en-US" sz="2800" dirty="0">
              <a:solidFill>
                <a:schemeClr val="tx1"/>
              </a:solidFill>
              <a:latin typeface="Calibri" panose="020F0502020204030204" pitchFamily="34" charset="0"/>
            </a:endParaRPr>
          </a:p>
          <a:p>
            <a:pPr algn="just"/>
            <a:endParaRPr 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570131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736" y="3543375"/>
            <a:ext cx="8915400" cy="1898780"/>
          </a:xfrm>
        </p:spPr>
        <p:txBody>
          <a:bodyPr>
            <a:normAutofit/>
          </a:bodyPr>
          <a:lstStyle/>
          <a:p>
            <a:pPr marL="0" indent="0" algn="ctr">
              <a:buNone/>
            </a:pPr>
            <a:r>
              <a:rPr lang="en-US" sz="8000" b="1" dirty="0" smtClean="0">
                <a:solidFill>
                  <a:schemeClr val="accent6">
                    <a:lumMod val="50000"/>
                  </a:schemeClr>
                </a:solidFill>
                <a:latin typeface="Calibri" panose="020F0502020204030204" pitchFamily="34" charset="0"/>
              </a:rPr>
              <a:t>Thank </a:t>
            </a:r>
            <a:r>
              <a:rPr lang="en-US" sz="8000" b="1" dirty="0">
                <a:solidFill>
                  <a:schemeClr val="accent6">
                    <a:lumMod val="50000"/>
                  </a:schemeClr>
                </a:solidFill>
                <a:latin typeface="Calibri" panose="020F0502020204030204" pitchFamily="34" charset="0"/>
              </a:rPr>
              <a:t>you</a:t>
            </a:r>
          </a:p>
        </p:txBody>
      </p:sp>
      <p:pic>
        <p:nvPicPr>
          <p:cNvPr id="4" name="Picture 2" descr="Image result for The Innovative Techniques in Animal Husbandry"/>
          <p:cNvPicPr>
            <a:picLocks noChangeAspect="1" noChangeArrowheads="1"/>
          </p:cNvPicPr>
          <p:nvPr/>
        </p:nvPicPr>
        <p:blipFill rotWithShape="1">
          <a:blip r:embed="rId2">
            <a:extLst>
              <a:ext uri="{28A0092B-C50C-407E-A947-70E740481C1C}">
                <a14:useLocalDpi xmlns:a14="http://schemas.microsoft.com/office/drawing/2010/main" val="0"/>
              </a:ext>
            </a:extLst>
          </a:blip>
          <a:srcRect l="25306" t="7323" r="25742" b="7236"/>
          <a:stretch/>
        </p:blipFill>
        <p:spPr bwMode="auto">
          <a:xfrm>
            <a:off x="4809339" y="317341"/>
            <a:ext cx="2802194" cy="275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5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351" y="1165123"/>
            <a:ext cx="10946150" cy="3760838"/>
          </a:xfrm>
        </p:spPr>
        <p:txBody>
          <a:bodyPr>
            <a:normAutofit/>
          </a:bodyPr>
          <a:lstStyle/>
          <a:p>
            <a:pPr algn="just"/>
            <a:r>
              <a:rPr lang="en-US" sz="2800" dirty="0">
                <a:solidFill>
                  <a:schemeClr val="tx1"/>
                </a:solidFill>
                <a:latin typeface="Calibri" panose="020F0502020204030204" pitchFamily="34" charset="0"/>
              </a:rPr>
              <a:t>The automation of animal husbandry and integration of on-farm systems and processes- facilitating the important challenges for competitive market</a:t>
            </a:r>
          </a:p>
          <a:p>
            <a:pPr marL="0" indent="0" algn="just">
              <a:buNone/>
            </a:pPr>
            <a:endParaRPr lang="en-US" sz="1200" dirty="0">
              <a:solidFill>
                <a:schemeClr val="tx1"/>
              </a:solidFill>
              <a:latin typeface="Calibri" panose="020F0502020204030204" pitchFamily="34" charset="0"/>
            </a:endParaRPr>
          </a:p>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Technologies provide to dairyman- opportunities to make easier and more convenient decisions on future plans</a:t>
            </a:r>
          </a:p>
          <a:p>
            <a:pPr algn="just"/>
            <a:endParaRPr 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708238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763" y="0"/>
            <a:ext cx="8911687" cy="732741"/>
          </a:xfrm>
        </p:spPr>
        <p:txBody>
          <a:bodyPr/>
          <a:lstStyle/>
          <a:p>
            <a:endParaRPr lang="en-GB" dirty="0"/>
          </a:p>
        </p:txBody>
      </p:sp>
      <p:graphicFrame>
        <p:nvGraphicFramePr>
          <p:cNvPr id="4" name="Diagram 3"/>
          <p:cNvGraphicFramePr/>
          <p:nvPr>
            <p:extLst>
              <p:ext uri="{D42A27DB-BD31-4B8C-83A1-F6EECF244321}">
                <p14:modId xmlns:p14="http://schemas.microsoft.com/office/powerpoint/2010/main" val="3648087945"/>
              </p:ext>
            </p:extLst>
          </p:nvPr>
        </p:nvGraphicFramePr>
        <p:xfrm>
          <a:off x="766916" y="501445"/>
          <a:ext cx="10486104" cy="6120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8537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143" y="216580"/>
            <a:ext cx="10515600" cy="876821"/>
          </a:xfrm>
        </p:spPr>
        <p:txBody>
          <a:bodyPr>
            <a:normAutofit/>
          </a:bodyPr>
          <a:lstStyle/>
          <a:p>
            <a:pPr algn="ctr"/>
            <a:r>
              <a:rPr lang="en-US" sz="4800" b="1" dirty="0">
                <a:solidFill>
                  <a:schemeClr val="tx1"/>
                </a:solidFill>
                <a:latin typeface="Calibri" panose="020F0502020204030204" pitchFamily="34" charset="0"/>
              </a:rPr>
              <a:t>Current </a:t>
            </a:r>
            <a:r>
              <a:rPr lang="en-US" sz="4800" b="1" dirty="0" smtClean="0">
                <a:solidFill>
                  <a:schemeClr val="tx1"/>
                </a:solidFill>
                <a:latin typeface="Calibri" panose="020F0502020204030204" pitchFamily="34" charset="0"/>
              </a:rPr>
              <a:t>Technology </a:t>
            </a:r>
            <a:r>
              <a:rPr lang="en-US" sz="4800" b="1" dirty="0">
                <a:latin typeface="Calibri" panose="020F0502020204030204" pitchFamily="34" charset="0"/>
              </a:rPr>
              <a:t>A</a:t>
            </a:r>
            <a:r>
              <a:rPr lang="en-US" sz="4800" b="1" dirty="0" smtClean="0">
                <a:solidFill>
                  <a:schemeClr val="tx1"/>
                </a:solidFill>
                <a:latin typeface="Calibri" panose="020F0502020204030204" pitchFamily="34" charset="0"/>
              </a:rPr>
              <a:t>pplications</a:t>
            </a:r>
            <a:endParaRPr lang="en-US" sz="4800" b="1" dirty="0">
              <a:solidFill>
                <a:schemeClr val="tx1"/>
              </a:solidFill>
              <a:latin typeface="Calibri" panose="020F0502020204030204" pitchFamily="34" charset="0"/>
            </a:endParaRPr>
          </a:p>
        </p:txBody>
      </p:sp>
      <p:sp>
        <p:nvSpPr>
          <p:cNvPr id="3" name="Content Placeholder 2"/>
          <p:cNvSpPr>
            <a:spLocks noGrp="1"/>
          </p:cNvSpPr>
          <p:nvPr>
            <p:ph idx="1"/>
          </p:nvPr>
        </p:nvSpPr>
        <p:spPr>
          <a:xfrm>
            <a:off x="1474838" y="2182763"/>
            <a:ext cx="9199127" cy="4126072"/>
          </a:xfrm>
        </p:spPr>
        <p:txBody>
          <a:bodyPr>
            <a:normAutofit/>
          </a:bodyPr>
          <a:lstStyle/>
          <a:p>
            <a:pPr algn="just"/>
            <a:r>
              <a:rPr lang="en-US" sz="2800" dirty="0">
                <a:solidFill>
                  <a:schemeClr val="tx1"/>
                </a:solidFill>
                <a:latin typeface="Calibri" panose="020F0502020204030204" pitchFamily="34" charset="0"/>
              </a:rPr>
              <a:t>The benefits of new technology: </a:t>
            </a:r>
          </a:p>
          <a:p>
            <a:pPr lvl="1" algn="just"/>
            <a:r>
              <a:rPr lang="en-US" sz="2600" dirty="0">
                <a:solidFill>
                  <a:schemeClr val="tx1"/>
                </a:solidFill>
                <a:latin typeface="Calibri" panose="020F0502020204030204" pitchFamily="34" charset="0"/>
              </a:rPr>
              <a:t>increased cost efficiency </a:t>
            </a:r>
          </a:p>
          <a:p>
            <a:pPr lvl="1" algn="just"/>
            <a:r>
              <a:rPr lang="en-US" sz="2600" dirty="0">
                <a:solidFill>
                  <a:schemeClr val="tx1"/>
                </a:solidFill>
                <a:latin typeface="Calibri" panose="020F0502020204030204" pitchFamily="34" charset="0"/>
              </a:rPr>
              <a:t>improved animal welfare </a:t>
            </a:r>
          </a:p>
          <a:p>
            <a:pPr lvl="1" algn="just"/>
            <a:r>
              <a:rPr lang="en-US" sz="2600" dirty="0">
                <a:solidFill>
                  <a:schemeClr val="tx1"/>
                </a:solidFill>
                <a:latin typeface="Calibri" panose="020F0502020204030204" pitchFamily="34" charset="0"/>
              </a:rPr>
              <a:t>improved working conditions </a:t>
            </a:r>
          </a:p>
          <a:p>
            <a:pPr lvl="1" algn="just"/>
            <a:r>
              <a:rPr lang="en-US" sz="2600" dirty="0">
                <a:solidFill>
                  <a:schemeClr val="tx1"/>
                </a:solidFill>
                <a:latin typeface="Calibri" panose="020F0502020204030204" pitchFamily="34" charset="0"/>
              </a:rPr>
              <a:t>better production monitoring </a:t>
            </a:r>
          </a:p>
          <a:p>
            <a:pPr lvl="1" algn="just"/>
            <a:r>
              <a:rPr lang="en-US" sz="2600" dirty="0">
                <a:solidFill>
                  <a:schemeClr val="tx1"/>
                </a:solidFill>
                <a:latin typeface="Calibri" panose="020F0502020204030204" pitchFamily="34" charset="0"/>
              </a:rPr>
              <a:t>improved provision of important production data</a:t>
            </a:r>
          </a:p>
          <a:p>
            <a:pPr marL="0" indent="0" algn="just">
              <a:buNone/>
            </a:pPr>
            <a:endParaRPr lang="en-US" sz="1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878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611906-DC8F-4E72-A2BD-301E2E020E99}"/>
              </a:ext>
            </a:extLst>
          </p:cNvPr>
          <p:cNvSpPr>
            <a:spLocks noGrp="1"/>
          </p:cNvSpPr>
          <p:nvPr>
            <p:ph idx="1"/>
          </p:nvPr>
        </p:nvSpPr>
        <p:spPr>
          <a:xfrm>
            <a:off x="584617" y="1079296"/>
            <a:ext cx="11407514" cy="5426436"/>
          </a:xfrm>
        </p:spPr>
        <p:txBody>
          <a:bodyPr>
            <a:normAutofit/>
          </a:bodyPr>
          <a:lstStyle/>
          <a:p>
            <a:pPr algn="just"/>
            <a:r>
              <a:rPr lang="en-US" sz="2800" dirty="0">
                <a:solidFill>
                  <a:schemeClr val="tx1"/>
                </a:solidFill>
                <a:latin typeface="Calibri" panose="020F0502020204030204" pitchFamily="34" charset="0"/>
              </a:rPr>
              <a:t>The new technology- work easier and improve cattle welfare, production efficiency and profitability</a:t>
            </a:r>
          </a:p>
          <a:p>
            <a:pPr marL="0" indent="0" algn="just">
              <a:buNone/>
            </a:pPr>
            <a:endParaRPr lang="en-US" sz="28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Technologic developments- efficient, profitable and fast solutions for farmers to get on time process using management and direct manipulation possibilities</a:t>
            </a:r>
          </a:p>
          <a:p>
            <a:endParaRPr lang="en-US" sz="2800" dirty="0">
              <a:solidFill>
                <a:schemeClr val="tx1"/>
              </a:solidFill>
            </a:endParaRPr>
          </a:p>
          <a:p>
            <a:r>
              <a:rPr lang="en-US" sz="2800" dirty="0">
                <a:solidFill>
                  <a:schemeClr val="tx1"/>
                </a:solidFill>
                <a:latin typeface="Calibri" panose="020F0502020204030204" pitchFamily="34" charset="0"/>
              </a:rPr>
              <a:t>The latest computer programs- identify and classify sounds of animal for specific situations- to monitor the welfare of animals and provide early identification of disease, physiologic status, and abnormality</a:t>
            </a:r>
          </a:p>
          <a:p>
            <a:endParaRPr lang="en-US" sz="2800" dirty="0">
              <a:solidFill>
                <a:schemeClr val="tx1"/>
              </a:solidFill>
            </a:endParaRPr>
          </a:p>
        </p:txBody>
      </p:sp>
    </p:spTree>
    <p:extLst>
      <p:ext uri="{BB962C8B-B14F-4D97-AF65-F5344CB8AC3E}">
        <p14:creationId xmlns:p14="http://schemas.microsoft.com/office/powerpoint/2010/main" val="372811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932" y="841114"/>
            <a:ext cx="11278135" cy="5514716"/>
          </a:xfrm>
        </p:spPr>
        <p:txBody>
          <a:bodyPr>
            <a:noAutofit/>
          </a:bodyPr>
          <a:lstStyle/>
          <a:p>
            <a:pPr marL="0" indent="0" algn="just">
              <a:buNone/>
            </a:pPr>
            <a:endParaRPr lang="en-US" sz="1200" dirty="0">
              <a:solidFill>
                <a:schemeClr val="tx1"/>
              </a:solidFill>
              <a:latin typeface="Calibri" panose="020F0502020204030204" pitchFamily="34" charset="0"/>
            </a:endParaRPr>
          </a:p>
          <a:p>
            <a:pPr algn="just"/>
            <a:r>
              <a:rPr lang="en-US" sz="2800" dirty="0">
                <a:solidFill>
                  <a:schemeClr val="tx1"/>
                </a:solidFill>
                <a:latin typeface="Calibri" panose="020F0502020204030204" pitchFamily="34" charset="0"/>
              </a:rPr>
              <a:t>Advances in genetics (proteomics and genomics), new biomarkers- allow the disease to be detected at earlier stages</a:t>
            </a:r>
          </a:p>
        </p:txBody>
      </p:sp>
      <p:pic>
        <p:nvPicPr>
          <p:cNvPr id="1026" name="Picture 2" descr="Image result for genomics and proteom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986" y="2387240"/>
            <a:ext cx="8002026" cy="3438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465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5486" y="44971"/>
            <a:ext cx="2425515" cy="1499016"/>
          </a:xfrm>
          <a:prstGeom prst="rect">
            <a:avLst/>
          </a:prstGeom>
        </p:spPr>
      </p:pic>
      <p:sp>
        <p:nvSpPr>
          <p:cNvPr id="2" name="Title 1"/>
          <p:cNvSpPr>
            <a:spLocks noGrp="1"/>
          </p:cNvSpPr>
          <p:nvPr>
            <p:ph type="title"/>
          </p:nvPr>
        </p:nvSpPr>
        <p:spPr>
          <a:xfrm>
            <a:off x="1097613" y="0"/>
            <a:ext cx="9777413" cy="1251857"/>
          </a:xfrm>
        </p:spPr>
        <p:txBody>
          <a:bodyPr>
            <a:normAutofit/>
          </a:bodyPr>
          <a:lstStyle/>
          <a:p>
            <a:pPr algn="ctr"/>
            <a:r>
              <a:rPr lang="en-US" sz="4800" b="1" dirty="0">
                <a:solidFill>
                  <a:schemeClr val="tx1"/>
                </a:solidFill>
                <a:latin typeface="Calibri" panose="020F0502020204030204" pitchFamily="34" charset="0"/>
              </a:rPr>
              <a:t>Breeding and genetics</a:t>
            </a:r>
          </a:p>
        </p:txBody>
      </p:sp>
      <p:sp>
        <p:nvSpPr>
          <p:cNvPr id="3" name="Content Placeholder 2"/>
          <p:cNvSpPr>
            <a:spLocks noGrp="1"/>
          </p:cNvSpPr>
          <p:nvPr>
            <p:ph idx="1"/>
          </p:nvPr>
        </p:nvSpPr>
        <p:spPr>
          <a:xfrm>
            <a:off x="554635" y="1386767"/>
            <a:ext cx="11334889" cy="5268866"/>
          </a:xfrm>
        </p:spPr>
        <p:txBody>
          <a:bodyPr>
            <a:normAutofit/>
          </a:bodyPr>
          <a:lstStyle/>
          <a:p>
            <a:pPr algn="just"/>
            <a:r>
              <a:rPr lang="en-US" sz="3000" dirty="0">
                <a:solidFill>
                  <a:schemeClr val="tx1"/>
                </a:solidFill>
                <a:latin typeface="Calibri" panose="020F0502020204030204" pitchFamily="34" charset="0"/>
              </a:rPr>
              <a:t>Dairy farms- genetic value of breeding animals cannot get the expected performance without the use of technology</a:t>
            </a:r>
          </a:p>
          <a:p>
            <a:pPr marL="0" indent="0" algn="just">
              <a:buNone/>
            </a:pPr>
            <a:endParaRPr lang="en-US" sz="1300" dirty="0">
              <a:solidFill>
                <a:schemeClr val="tx1"/>
              </a:solidFill>
              <a:latin typeface="Calibri" panose="020F0502020204030204" pitchFamily="34" charset="0"/>
            </a:endParaRPr>
          </a:p>
          <a:p>
            <a:pPr algn="just"/>
            <a:r>
              <a:rPr lang="en-US" sz="3000" dirty="0">
                <a:solidFill>
                  <a:schemeClr val="tx1"/>
                </a:solidFill>
                <a:latin typeface="Calibri" panose="020F0502020204030204" pitchFamily="34" charset="0"/>
              </a:rPr>
              <a:t>Breeds in animal husbandry has changed a lot with the use of breeding and gene technology</a:t>
            </a:r>
          </a:p>
          <a:p>
            <a:pPr algn="just"/>
            <a:endParaRPr lang="en-US" sz="1300" dirty="0">
              <a:solidFill>
                <a:schemeClr val="tx1"/>
              </a:solidFill>
              <a:latin typeface="Calibri" panose="020F0502020204030204" pitchFamily="34" charset="0"/>
            </a:endParaRPr>
          </a:p>
          <a:p>
            <a:pPr algn="just"/>
            <a:r>
              <a:rPr lang="en-US" sz="3000" dirty="0">
                <a:solidFill>
                  <a:schemeClr val="tx1"/>
                </a:solidFill>
                <a:latin typeface="Calibri" panose="020F0502020204030204" pitchFamily="34" charset="0"/>
              </a:rPr>
              <a:t>Till 1980s livestock products demands have been met by breed substitution, cross-breeding, and within-breed selection </a:t>
            </a:r>
          </a:p>
          <a:p>
            <a:pPr algn="just"/>
            <a:endParaRPr lang="en-US" sz="3000" dirty="0">
              <a:solidFill>
                <a:schemeClr val="tx1"/>
              </a:solidFill>
              <a:latin typeface="Calibri" panose="020F0502020204030204" pitchFamily="34" charset="0"/>
            </a:endParaRPr>
          </a:p>
          <a:p>
            <a:pPr algn="just"/>
            <a:r>
              <a:rPr lang="en-US" sz="3000" dirty="0">
                <a:solidFill>
                  <a:schemeClr val="tx1"/>
                </a:solidFill>
                <a:latin typeface="Calibri" panose="020F0502020204030204" pitchFamily="34" charset="0"/>
              </a:rPr>
              <a:t>The demand in future is to be met using new techniques such as such as artificial insemination and more specific selection techniques</a:t>
            </a:r>
          </a:p>
          <a:p>
            <a:pPr algn="just"/>
            <a:endParaRPr lang="en-US" sz="3000" dirty="0">
              <a:latin typeface="Calibri" panose="020F0502020204030204" pitchFamily="34" charset="0"/>
            </a:endParaRPr>
          </a:p>
          <a:p>
            <a:pPr marL="0" indent="0" algn="just">
              <a:buNone/>
            </a:pPr>
            <a:endParaRPr lang="en-US" sz="1300" dirty="0">
              <a:latin typeface="Calibri" panose="020F0502020204030204" pitchFamily="34" charset="0"/>
            </a:endParaRPr>
          </a:p>
        </p:txBody>
      </p:sp>
    </p:spTree>
    <p:extLst>
      <p:ext uri="{BB962C8B-B14F-4D97-AF65-F5344CB8AC3E}">
        <p14:creationId xmlns:p14="http://schemas.microsoft.com/office/powerpoint/2010/main" val="4063407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10B1627-D5F1-4D20-9CB8-97F356202984}" vid="{BCE61A47-AA6B-40F8-963E-2AEB005B9201}"/>
    </a:ext>
  </a:extLst>
</a:theme>
</file>

<file path=docProps/app.xml><?xml version="1.0" encoding="utf-8"?>
<Properties xmlns="http://schemas.openxmlformats.org/officeDocument/2006/extended-properties" xmlns:vt="http://schemas.openxmlformats.org/officeDocument/2006/docPropsVTypes">
  <Template>Theme1</Template>
  <TotalTime>933</TotalTime>
  <Words>1920</Words>
  <Application>Microsoft Office PowerPoint</Application>
  <PresentationFormat>Widescreen</PresentationFormat>
  <Paragraphs>219</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 3</vt:lpstr>
      <vt:lpstr>Theme1</vt:lpstr>
      <vt:lpstr>The Innovative Techniques in Animal Husbandry</vt:lpstr>
      <vt:lpstr>Introduction </vt:lpstr>
      <vt:lpstr>PowerPoint Presentation</vt:lpstr>
      <vt:lpstr>PowerPoint Presentation</vt:lpstr>
      <vt:lpstr>PowerPoint Presentation</vt:lpstr>
      <vt:lpstr>Current Technology Applications</vt:lpstr>
      <vt:lpstr>PowerPoint Presentation</vt:lpstr>
      <vt:lpstr>PowerPoint Presentation</vt:lpstr>
      <vt:lpstr>Breeding and genetics</vt:lpstr>
      <vt:lpstr>PowerPoint Presentation</vt:lpstr>
      <vt:lpstr>PowerPoint Presentation</vt:lpstr>
      <vt:lpstr>Computer and internet usage</vt:lpstr>
      <vt:lpstr>PowerPoint Presentation</vt:lpstr>
      <vt:lpstr>PowerPoint Presentation</vt:lpstr>
      <vt:lpstr>PowerPoint Presentation</vt:lpstr>
      <vt:lpstr>Electronic identification</vt:lpstr>
      <vt:lpstr>PowerPoint Presentation</vt:lpstr>
      <vt:lpstr>Milking automation</vt:lpstr>
      <vt:lpstr>PowerPoint Presentation</vt:lpstr>
      <vt:lpstr>PowerPoint Presentation</vt:lpstr>
      <vt:lpstr>PowerPoint Presentation</vt:lpstr>
      <vt:lpstr>PowerPoint Presentation</vt:lpstr>
      <vt:lpstr>Feeding automation</vt:lpstr>
      <vt:lpstr>PowerPoint Presentation</vt:lpstr>
      <vt:lpstr>PowerPoint Presentation</vt:lpstr>
      <vt:lpstr>PowerPoint Presentation</vt:lpstr>
      <vt:lpstr>Health observation</vt:lpstr>
      <vt:lpstr>PowerPoint Presentation</vt:lpstr>
      <vt:lpstr>Reproductive performances</vt:lpstr>
      <vt:lpstr>PowerPoint Presentation</vt:lpstr>
      <vt:lpstr>PowerPoint Presentation</vt:lpstr>
      <vt:lpstr>PowerPoint Presentation</vt:lpstr>
      <vt:lpstr>Barn environment control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Innovative Techniques in Animal Husbandry</dc:title>
  <dc:creator>Administrator</dc:creator>
  <cp:lastModifiedBy>Muneeb</cp:lastModifiedBy>
  <cp:revision>114</cp:revision>
  <dcterms:created xsi:type="dcterms:W3CDTF">2019-06-11T10:11:06Z</dcterms:created>
  <dcterms:modified xsi:type="dcterms:W3CDTF">2019-06-27T04:25:06Z</dcterms:modified>
</cp:coreProperties>
</file>