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28"/>
  </p:notesMasterIdLst>
  <p:handoutMasterIdLst>
    <p:handoutMasterId r:id="rId29"/>
  </p:handoutMasterIdLst>
  <p:sldIdLst>
    <p:sldId id="256" r:id="rId2"/>
    <p:sldId id="257" r:id="rId3"/>
    <p:sldId id="261" r:id="rId4"/>
    <p:sldId id="260" r:id="rId5"/>
    <p:sldId id="259" r:id="rId6"/>
    <p:sldId id="281" r:id="rId7"/>
    <p:sldId id="258" r:id="rId8"/>
    <p:sldId id="263" r:id="rId9"/>
    <p:sldId id="276" r:id="rId10"/>
    <p:sldId id="264" r:id="rId11"/>
    <p:sldId id="283" r:id="rId12"/>
    <p:sldId id="265" r:id="rId13"/>
    <p:sldId id="282" r:id="rId14"/>
    <p:sldId id="266" r:id="rId15"/>
    <p:sldId id="275" r:id="rId16"/>
    <p:sldId id="267" r:id="rId17"/>
    <p:sldId id="268" r:id="rId18"/>
    <p:sldId id="277" r:id="rId19"/>
    <p:sldId id="270" r:id="rId20"/>
    <p:sldId id="278" r:id="rId21"/>
    <p:sldId id="269" r:id="rId22"/>
    <p:sldId id="272" r:id="rId23"/>
    <p:sldId id="271" r:id="rId24"/>
    <p:sldId id="279" r:id="rId25"/>
    <p:sldId id="280" r:id="rId26"/>
    <p:sldId id="284" r:id="rId2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34D2B3D-C2BD-4B2A-92B9-22422F58C4DB}">
          <p14:sldIdLst>
            <p14:sldId id="256"/>
            <p14:sldId id="257"/>
            <p14:sldId id="261"/>
            <p14:sldId id="260"/>
            <p14:sldId id="259"/>
            <p14:sldId id="281"/>
            <p14:sldId id="258"/>
            <p14:sldId id="263"/>
            <p14:sldId id="276"/>
            <p14:sldId id="264"/>
            <p14:sldId id="283"/>
            <p14:sldId id="265"/>
            <p14:sldId id="282"/>
            <p14:sldId id="266"/>
            <p14:sldId id="275"/>
            <p14:sldId id="267"/>
            <p14:sldId id="268"/>
            <p14:sldId id="277"/>
            <p14:sldId id="270"/>
            <p14:sldId id="278"/>
            <p14:sldId id="269"/>
            <p14:sldId id="272"/>
            <p14:sldId id="271"/>
            <p14:sldId id="279"/>
            <p14:sldId id="280"/>
            <p14:sldId id="28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FC46"/>
    <a:srgbClr val="A50021"/>
    <a:srgbClr val="FFFF99"/>
    <a:srgbClr val="660066"/>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84" autoAdjust="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995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0962EABD-5356-4569-AB94-2816ECFE257F}" type="datetimeFigureOut">
              <a:rPr lang="en-US" smtClean="0"/>
              <a:t>9/21/2017</a:t>
            </a:fld>
            <a:endParaRPr lang="en-US"/>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67A74A1-CD87-4209-850E-A2F145746006}" type="slidenum">
              <a:rPr lang="en-US" smtClean="0"/>
              <a:t>‹#›</a:t>
            </a:fld>
            <a:endParaRPr lang="en-US"/>
          </a:p>
        </p:txBody>
      </p:sp>
    </p:spTree>
    <p:extLst>
      <p:ext uri="{BB962C8B-B14F-4D97-AF65-F5344CB8AC3E}">
        <p14:creationId xmlns:p14="http://schemas.microsoft.com/office/powerpoint/2010/main" val="464870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95289BD9-1634-416A-9C25-BAE834416BE1}" type="datetimeFigureOut">
              <a:rPr lang="en-US" smtClean="0"/>
              <a:t>9/21/2017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8032086E-C981-417C-8AEE-1B1583AD949C}" type="slidenum">
              <a:rPr lang="en-US" smtClean="0"/>
              <a:t>‹#›</a:t>
            </a:fld>
            <a:endParaRPr lang="en-US"/>
          </a:p>
        </p:txBody>
      </p:sp>
    </p:spTree>
    <p:extLst>
      <p:ext uri="{BB962C8B-B14F-4D97-AF65-F5344CB8AC3E}">
        <p14:creationId xmlns:p14="http://schemas.microsoft.com/office/powerpoint/2010/main" val="2978564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395A15-FFA4-4D97-8049-4177A77BACBE}" type="datetime1">
              <a:rPr lang="en-US" smtClean="0"/>
              <a:t>9/21/2017</a:t>
            </a:fld>
            <a:endParaRPr lang="en-US" dirty="0"/>
          </a:p>
        </p:txBody>
      </p:sp>
      <p:sp>
        <p:nvSpPr>
          <p:cNvPr id="5" name="Footer Placeholder 4"/>
          <p:cNvSpPr>
            <a:spLocks noGrp="1"/>
          </p:cNvSpPr>
          <p:nvPr>
            <p:ph type="ftr" sz="quarter" idx="11"/>
          </p:nvPr>
        </p:nvSpPr>
        <p:spPr/>
        <p:txBody>
          <a:bodyPr/>
          <a:lstStyle/>
          <a:p>
            <a:r>
              <a:rPr lang="en-US" smtClean="0"/>
              <a:t>S.Mohanaraj SEUSL</a:t>
            </a:r>
            <a:endParaRPr lang="en-US" dirty="0"/>
          </a:p>
        </p:txBody>
      </p:sp>
      <p:sp>
        <p:nvSpPr>
          <p:cNvPr id="6" name="Slide Number Placeholder 5"/>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4274833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E5F4F9-BE0A-469F-A8BB-F1221ADBC06C}" type="datetime1">
              <a:rPr lang="en-US" smtClean="0"/>
              <a:t>9/21/2017</a:t>
            </a:fld>
            <a:endParaRPr lang="en-US" dirty="0"/>
          </a:p>
        </p:txBody>
      </p:sp>
      <p:sp>
        <p:nvSpPr>
          <p:cNvPr id="5" name="Footer Placeholder 4"/>
          <p:cNvSpPr>
            <a:spLocks noGrp="1"/>
          </p:cNvSpPr>
          <p:nvPr>
            <p:ph type="ftr" sz="quarter" idx="11"/>
          </p:nvPr>
        </p:nvSpPr>
        <p:spPr/>
        <p:txBody>
          <a:bodyPr/>
          <a:lstStyle/>
          <a:p>
            <a:r>
              <a:rPr lang="en-US" smtClean="0"/>
              <a:t>S.Mohanaraj SEUSL</a:t>
            </a:r>
            <a:endParaRPr lang="en-US" dirty="0"/>
          </a:p>
        </p:txBody>
      </p:sp>
      <p:sp>
        <p:nvSpPr>
          <p:cNvPr id="6" name="Slide Number Placeholder 5"/>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424905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1B8F2F-A8E7-491F-A41E-41E80504881B}" type="datetime1">
              <a:rPr lang="en-US" smtClean="0"/>
              <a:t>9/21/2017</a:t>
            </a:fld>
            <a:endParaRPr lang="en-US" dirty="0"/>
          </a:p>
        </p:txBody>
      </p:sp>
      <p:sp>
        <p:nvSpPr>
          <p:cNvPr id="5" name="Footer Placeholder 4"/>
          <p:cNvSpPr>
            <a:spLocks noGrp="1"/>
          </p:cNvSpPr>
          <p:nvPr>
            <p:ph type="ftr" sz="quarter" idx="11"/>
          </p:nvPr>
        </p:nvSpPr>
        <p:spPr/>
        <p:txBody>
          <a:bodyPr/>
          <a:lstStyle/>
          <a:p>
            <a:r>
              <a:rPr lang="en-US" smtClean="0"/>
              <a:t>S.Mohanaraj SEUSL</a:t>
            </a:r>
            <a:endParaRPr lang="en-US" dirty="0"/>
          </a:p>
        </p:txBody>
      </p:sp>
      <p:sp>
        <p:nvSpPr>
          <p:cNvPr id="6" name="Slide Number Placeholder 5"/>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4069342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4D2A4F-812B-45AD-BAF5-2C7CE319935B}" type="datetime1">
              <a:rPr lang="en-US" smtClean="0"/>
              <a:t>9/21/2017</a:t>
            </a:fld>
            <a:endParaRPr lang="en-US" dirty="0"/>
          </a:p>
        </p:txBody>
      </p:sp>
      <p:sp>
        <p:nvSpPr>
          <p:cNvPr id="5" name="Footer Placeholder 4"/>
          <p:cNvSpPr>
            <a:spLocks noGrp="1"/>
          </p:cNvSpPr>
          <p:nvPr>
            <p:ph type="ftr" sz="quarter" idx="11"/>
          </p:nvPr>
        </p:nvSpPr>
        <p:spPr/>
        <p:txBody>
          <a:bodyPr/>
          <a:lstStyle/>
          <a:p>
            <a:r>
              <a:rPr lang="en-US" smtClean="0"/>
              <a:t>S.Mohanaraj SEUSL</a:t>
            </a:r>
            <a:endParaRPr lang="en-US" dirty="0"/>
          </a:p>
        </p:txBody>
      </p:sp>
      <p:sp>
        <p:nvSpPr>
          <p:cNvPr id="6" name="Slide Number Placeholder 5"/>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3577828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AB9FC3-C1AA-4EBB-9120-66E4F3B87836}" type="datetime1">
              <a:rPr lang="en-US" smtClean="0"/>
              <a:t>9/21/2017</a:t>
            </a:fld>
            <a:endParaRPr lang="en-US" dirty="0"/>
          </a:p>
        </p:txBody>
      </p:sp>
      <p:sp>
        <p:nvSpPr>
          <p:cNvPr id="5" name="Footer Placeholder 4"/>
          <p:cNvSpPr>
            <a:spLocks noGrp="1"/>
          </p:cNvSpPr>
          <p:nvPr>
            <p:ph type="ftr" sz="quarter" idx="11"/>
          </p:nvPr>
        </p:nvSpPr>
        <p:spPr/>
        <p:txBody>
          <a:bodyPr/>
          <a:lstStyle/>
          <a:p>
            <a:r>
              <a:rPr lang="en-US" smtClean="0"/>
              <a:t>S.Mohanaraj SEUSL</a:t>
            </a:r>
            <a:endParaRPr lang="en-US" dirty="0"/>
          </a:p>
        </p:txBody>
      </p:sp>
      <p:sp>
        <p:nvSpPr>
          <p:cNvPr id="6" name="Slide Number Placeholder 5"/>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2477421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0429EE-9AAD-4511-868E-BB37E1FB64A6}" type="datetime1">
              <a:rPr lang="en-US" smtClean="0"/>
              <a:t>9/21/2017</a:t>
            </a:fld>
            <a:endParaRPr lang="en-US" dirty="0"/>
          </a:p>
        </p:txBody>
      </p:sp>
      <p:sp>
        <p:nvSpPr>
          <p:cNvPr id="6" name="Footer Placeholder 5"/>
          <p:cNvSpPr>
            <a:spLocks noGrp="1"/>
          </p:cNvSpPr>
          <p:nvPr>
            <p:ph type="ftr" sz="quarter" idx="11"/>
          </p:nvPr>
        </p:nvSpPr>
        <p:spPr/>
        <p:txBody>
          <a:bodyPr/>
          <a:lstStyle/>
          <a:p>
            <a:r>
              <a:rPr lang="en-US" smtClean="0"/>
              <a:t>S.Mohanaraj SEUSL</a:t>
            </a:r>
            <a:endParaRPr lang="en-US" dirty="0"/>
          </a:p>
        </p:txBody>
      </p:sp>
      <p:sp>
        <p:nvSpPr>
          <p:cNvPr id="7" name="Slide Number Placeholder 6"/>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3112438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4BA320-51E8-44C0-8706-1CB2644323D7}" type="datetime1">
              <a:rPr lang="en-US" smtClean="0"/>
              <a:t>9/21/2017</a:t>
            </a:fld>
            <a:endParaRPr lang="en-US" dirty="0"/>
          </a:p>
        </p:txBody>
      </p:sp>
      <p:sp>
        <p:nvSpPr>
          <p:cNvPr id="8" name="Footer Placeholder 7"/>
          <p:cNvSpPr>
            <a:spLocks noGrp="1"/>
          </p:cNvSpPr>
          <p:nvPr>
            <p:ph type="ftr" sz="quarter" idx="11"/>
          </p:nvPr>
        </p:nvSpPr>
        <p:spPr/>
        <p:txBody>
          <a:bodyPr/>
          <a:lstStyle/>
          <a:p>
            <a:r>
              <a:rPr lang="en-US" smtClean="0"/>
              <a:t>S.Mohanaraj SEUSL</a:t>
            </a:r>
            <a:endParaRPr lang="en-US" dirty="0"/>
          </a:p>
        </p:txBody>
      </p:sp>
      <p:sp>
        <p:nvSpPr>
          <p:cNvPr id="9" name="Slide Number Placeholder 8"/>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319059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098061-DFAC-4159-8BFA-99094AA3FD1B}" type="datetime1">
              <a:rPr lang="en-US" smtClean="0"/>
              <a:t>9/21/2017</a:t>
            </a:fld>
            <a:endParaRPr lang="en-US" dirty="0"/>
          </a:p>
        </p:txBody>
      </p:sp>
      <p:sp>
        <p:nvSpPr>
          <p:cNvPr id="4" name="Footer Placeholder 3"/>
          <p:cNvSpPr>
            <a:spLocks noGrp="1"/>
          </p:cNvSpPr>
          <p:nvPr>
            <p:ph type="ftr" sz="quarter" idx="11"/>
          </p:nvPr>
        </p:nvSpPr>
        <p:spPr/>
        <p:txBody>
          <a:bodyPr/>
          <a:lstStyle/>
          <a:p>
            <a:r>
              <a:rPr lang="en-US" smtClean="0"/>
              <a:t>S.Mohanaraj SEUSL</a:t>
            </a:r>
            <a:endParaRPr lang="en-US" dirty="0"/>
          </a:p>
        </p:txBody>
      </p:sp>
      <p:sp>
        <p:nvSpPr>
          <p:cNvPr id="5" name="Slide Number Placeholder 4"/>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2326569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C6D511-FC0C-4E0D-968D-60ADF04B278F}" type="datetime1">
              <a:rPr lang="en-US" smtClean="0"/>
              <a:t>9/21/2017</a:t>
            </a:fld>
            <a:endParaRPr lang="en-US" dirty="0"/>
          </a:p>
        </p:txBody>
      </p:sp>
      <p:sp>
        <p:nvSpPr>
          <p:cNvPr id="3" name="Footer Placeholder 2"/>
          <p:cNvSpPr>
            <a:spLocks noGrp="1"/>
          </p:cNvSpPr>
          <p:nvPr>
            <p:ph type="ftr" sz="quarter" idx="11"/>
          </p:nvPr>
        </p:nvSpPr>
        <p:spPr/>
        <p:txBody>
          <a:bodyPr/>
          <a:lstStyle/>
          <a:p>
            <a:r>
              <a:rPr lang="en-US" smtClean="0"/>
              <a:t>S.Mohanaraj SEUSL</a:t>
            </a:r>
            <a:endParaRPr lang="en-US" dirty="0"/>
          </a:p>
        </p:txBody>
      </p:sp>
      <p:sp>
        <p:nvSpPr>
          <p:cNvPr id="4" name="Slide Number Placeholder 3"/>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1584535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9BF0AF-D7EC-4F4E-B072-06F89DAC2CEF}" type="datetime1">
              <a:rPr lang="en-US" smtClean="0"/>
              <a:t>9/21/2017</a:t>
            </a:fld>
            <a:endParaRPr lang="en-US" dirty="0"/>
          </a:p>
        </p:txBody>
      </p:sp>
      <p:sp>
        <p:nvSpPr>
          <p:cNvPr id="6" name="Footer Placeholder 5"/>
          <p:cNvSpPr>
            <a:spLocks noGrp="1"/>
          </p:cNvSpPr>
          <p:nvPr>
            <p:ph type="ftr" sz="quarter" idx="11"/>
          </p:nvPr>
        </p:nvSpPr>
        <p:spPr/>
        <p:txBody>
          <a:bodyPr/>
          <a:lstStyle/>
          <a:p>
            <a:r>
              <a:rPr lang="en-US" smtClean="0"/>
              <a:t>S.Mohanaraj SEUSL</a:t>
            </a:r>
            <a:endParaRPr lang="en-US" dirty="0"/>
          </a:p>
        </p:txBody>
      </p:sp>
      <p:sp>
        <p:nvSpPr>
          <p:cNvPr id="7" name="Slide Number Placeholder 6"/>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360731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428D68-52CC-4CAD-8CB1-CBDB80264397}" type="datetime1">
              <a:rPr lang="en-US" smtClean="0"/>
              <a:t>9/21/2017</a:t>
            </a:fld>
            <a:endParaRPr lang="en-US" dirty="0"/>
          </a:p>
        </p:txBody>
      </p:sp>
      <p:sp>
        <p:nvSpPr>
          <p:cNvPr id="6" name="Footer Placeholder 5"/>
          <p:cNvSpPr>
            <a:spLocks noGrp="1"/>
          </p:cNvSpPr>
          <p:nvPr>
            <p:ph type="ftr" sz="quarter" idx="11"/>
          </p:nvPr>
        </p:nvSpPr>
        <p:spPr/>
        <p:txBody>
          <a:bodyPr/>
          <a:lstStyle/>
          <a:p>
            <a:r>
              <a:rPr lang="en-US" smtClean="0"/>
              <a:t>S.Mohanaraj SEUSL</a:t>
            </a:r>
            <a:endParaRPr lang="en-US" dirty="0"/>
          </a:p>
        </p:txBody>
      </p:sp>
      <p:sp>
        <p:nvSpPr>
          <p:cNvPr id="7" name="Slide Number Placeholder 6"/>
          <p:cNvSpPr>
            <a:spLocks noGrp="1"/>
          </p:cNvSpPr>
          <p:nvPr>
            <p:ph type="sldNum" sz="quarter" idx="12"/>
          </p:nvPr>
        </p:nvSpPr>
        <p:spPr/>
        <p:txBody>
          <a:bodyPr/>
          <a:lstStyle/>
          <a:p>
            <a:fld id="{91AE107C-FB81-4EC9-9D63-101CB08CFB05}" type="slidenum">
              <a:rPr lang="en-US" smtClean="0"/>
              <a:t>‹#›</a:t>
            </a:fld>
            <a:endParaRPr lang="en-US" dirty="0"/>
          </a:p>
        </p:txBody>
      </p:sp>
    </p:spTree>
    <p:extLst>
      <p:ext uri="{BB962C8B-B14F-4D97-AF65-F5344CB8AC3E}">
        <p14:creationId xmlns:p14="http://schemas.microsoft.com/office/powerpoint/2010/main" val="3251678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881CA-0A29-446C-9F7C-DA51045CB72A}" type="datetime1">
              <a:rPr lang="en-US" smtClean="0"/>
              <a:t>9/21/2017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S.Mohanaraj SEUSL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AE107C-FB81-4EC9-9D63-101CB08CFB05}" type="slidenum">
              <a:rPr lang="en-US" smtClean="0"/>
              <a:t>‹#›</a:t>
            </a:fld>
            <a:endParaRPr lang="en-US" dirty="0"/>
          </a:p>
        </p:txBody>
      </p:sp>
    </p:spTree>
    <p:extLst>
      <p:ext uri="{BB962C8B-B14F-4D97-AF65-F5344CB8AC3E}">
        <p14:creationId xmlns:p14="http://schemas.microsoft.com/office/powerpoint/2010/main" val="410948131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image" Target="../media/image2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image" Target="../media/image2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914400"/>
            <a:ext cx="7772400" cy="1470025"/>
          </a:xfrm>
        </p:spPr>
        <p:txBody>
          <a:bodyPr>
            <a:noAutofit/>
          </a:bodyPr>
          <a:lstStyle/>
          <a:p>
            <a:pPr algn="ctr"/>
            <a:r>
              <a:rPr lang="en-US" sz="4800" b="1" i="1" dirty="0" smtClean="0">
                <a:solidFill>
                  <a:srgbClr val="FFFF00"/>
                </a:solidFill>
                <a:effectLst>
                  <a:outerShdw blurRad="38100" dist="38100" dir="2700000" algn="tl">
                    <a:srgbClr val="000000">
                      <a:alpha val="43137"/>
                    </a:srgbClr>
                  </a:outerShdw>
                </a:effectLst>
                <a:latin typeface="Cambria" pitchFamily="18" charset="0"/>
              </a:rPr>
              <a:t>Natural Disasters </a:t>
            </a:r>
            <a:br>
              <a:rPr lang="en-US" sz="4800" b="1" i="1" dirty="0" smtClean="0">
                <a:solidFill>
                  <a:srgbClr val="FFFF00"/>
                </a:solidFill>
                <a:effectLst>
                  <a:outerShdw blurRad="38100" dist="38100" dir="2700000" algn="tl">
                    <a:srgbClr val="000000">
                      <a:alpha val="43137"/>
                    </a:srgbClr>
                  </a:outerShdw>
                </a:effectLst>
                <a:latin typeface="Cambria" pitchFamily="18" charset="0"/>
              </a:rPr>
            </a:br>
            <a:r>
              <a:rPr lang="en-US" sz="4800" b="1" i="1" dirty="0" smtClean="0">
                <a:solidFill>
                  <a:srgbClr val="FFFF00"/>
                </a:solidFill>
                <a:effectLst>
                  <a:outerShdw blurRad="38100" dist="38100" dir="2700000" algn="tl">
                    <a:srgbClr val="000000">
                      <a:alpha val="43137"/>
                    </a:srgbClr>
                  </a:outerShdw>
                </a:effectLst>
                <a:latin typeface="Cambria" pitchFamily="18" charset="0"/>
              </a:rPr>
              <a:t>Impact on Ecosystem</a:t>
            </a:r>
            <a:endParaRPr lang="en-US" sz="4800" b="1" i="1" dirty="0">
              <a:solidFill>
                <a:srgbClr val="FFFF00"/>
              </a:solidFill>
              <a:effectLst>
                <a:outerShdw blurRad="38100" dist="38100" dir="2700000" algn="tl">
                  <a:srgbClr val="000000">
                    <a:alpha val="43137"/>
                  </a:srgbClr>
                </a:outerShdw>
              </a:effectLst>
              <a:latin typeface="Cambria" pitchFamily="18" charset="0"/>
            </a:endParaRPr>
          </a:p>
        </p:txBody>
      </p:sp>
      <p:sp>
        <p:nvSpPr>
          <p:cNvPr id="5" name="Title 1"/>
          <p:cNvSpPr txBox="1">
            <a:spLocks/>
          </p:cNvSpPr>
          <p:nvPr/>
        </p:nvSpPr>
        <p:spPr>
          <a:xfrm>
            <a:off x="0" y="6286500"/>
            <a:ext cx="3428999" cy="533400"/>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FFFF00"/>
                </a:solidFill>
                <a:effectLst>
                  <a:outerShdw blurRad="38100" dist="38100" dir="2700000" algn="tl">
                    <a:srgbClr val="000000">
                      <a:alpha val="43137"/>
                    </a:srgbClr>
                  </a:outerShdw>
                </a:effectLst>
                <a:latin typeface="Cambria" pitchFamily="18" charset="0"/>
              </a:rPr>
              <a:t>MH Mohamed </a:t>
            </a:r>
            <a:r>
              <a:rPr lang="en-US" sz="2800" b="1" dirty="0" err="1" smtClean="0">
                <a:solidFill>
                  <a:srgbClr val="FFFF00"/>
                </a:solidFill>
                <a:effectLst>
                  <a:outerShdw blurRad="38100" dist="38100" dir="2700000" algn="tl">
                    <a:srgbClr val="000000">
                      <a:alpha val="43137"/>
                    </a:srgbClr>
                  </a:outerShdw>
                </a:effectLst>
                <a:latin typeface="Cambria" pitchFamily="18" charset="0"/>
              </a:rPr>
              <a:t>Rinos</a:t>
            </a:r>
            <a:endParaRPr lang="en-US" sz="2800" b="1" spc="-150" dirty="0">
              <a:solidFill>
                <a:srgbClr val="FFFF00"/>
              </a:solidFill>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14936926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80">
                                          <p:stCondLst>
                                            <p:cond delay="0"/>
                                          </p:stCondLst>
                                        </p:cTn>
                                        <p:tgtEl>
                                          <p:spTgt spid="5"/>
                                        </p:tgtEl>
                                      </p:cBhvr>
                                    </p:animEffect>
                                    <p:anim calcmode="lin" valueType="num">
                                      <p:cBhvr>
                                        <p:cTn id="1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gtEl>
                                      </p:cBhvr>
                                      <p:to x="100000" y="60000"/>
                                    </p:animScale>
                                    <p:animScale>
                                      <p:cBhvr>
                                        <p:cTn id="21" dur="166" decel="50000">
                                          <p:stCondLst>
                                            <p:cond delay="676"/>
                                          </p:stCondLst>
                                        </p:cTn>
                                        <p:tgtEl>
                                          <p:spTgt spid="5"/>
                                        </p:tgtEl>
                                      </p:cBhvr>
                                      <p:to x="100000" y="100000"/>
                                    </p:animScale>
                                    <p:animScale>
                                      <p:cBhvr>
                                        <p:cTn id="22" dur="26">
                                          <p:stCondLst>
                                            <p:cond delay="1312"/>
                                          </p:stCondLst>
                                        </p:cTn>
                                        <p:tgtEl>
                                          <p:spTgt spid="5"/>
                                        </p:tgtEl>
                                      </p:cBhvr>
                                      <p:to x="100000" y="80000"/>
                                    </p:animScale>
                                    <p:animScale>
                                      <p:cBhvr>
                                        <p:cTn id="23" dur="166" decel="50000">
                                          <p:stCondLst>
                                            <p:cond delay="1338"/>
                                          </p:stCondLst>
                                        </p:cTn>
                                        <p:tgtEl>
                                          <p:spTgt spid="5"/>
                                        </p:tgtEl>
                                      </p:cBhvr>
                                      <p:to x="100000" y="100000"/>
                                    </p:animScale>
                                    <p:animScale>
                                      <p:cBhvr>
                                        <p:cTn id="24" dur="26">
                                          <p:stCondLst>
                                            <p:cond delay="1642"/>
                                          </p:stCondLst>
                                        </p:cTn>
                                        <p:tgtEl>
                                          <p:spTgt spid="5"/>
                                        </p:tgtEl>
                                      </p:cBhvr>
                                      <p:to x="100000" y="90000"/>
                                    </p:animScale>
                                    <p:animScale>
                                      <p:cBhvr>
                                        <p:cTn id="25" dur="166" decel="50000">
                                          <p:stCondLst>
                                            <p:cond delay="1668"/>
                                          </p:stCondLst>
                                        </p:cTn>
                                        <p:tgtEl>
                                          <p:spTgt spid="5"/>
                                        </p:tgtEl>
                                      </p:cBhvr>
                                      <p:to x="100000" y="100000"/>
                                    </p:animScale>
                                    <p:animScale>
                                      <p:cBhvr>
                                        <p:cTn id="26" dur="26">
                                          <p:stCondLst>
                                            <p:cond delay="1808"/>
                                          </p:stCondLst>
                                        </p:cTn>
                                        <p:tgtEl>
                                          <p:spTgt spid="5"/>
                                        </p:tgtEl>
                                      </p:cBhvr>
                                      <p:to x="100000" y="95000"/>
                                    </p:animScale>
                                    <p:animScale>
                                      <p:cBhvr>
                                        <p:cTn id="27"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125113" cy="924475"/>
          </a:xfrm>
        </p:spPr>
        <p:txBody>
          <a:bodyPr>
            <a:normAutofit fontScale="90000"/>
          </a:bodyPr>
          <a:lstStyle/>
          <a:p>
            <a:r>
              <a:rPr lang="en-US" b="1" dirty="0">
                <a:latin typeface="Cambria" pitchFamily="18" charset="0"/>
              </a:rPr>
              <a:t>Tropical Cyclones, Typhoons and Hurricanes</a:t>
            </a:r>
          </a:p>
        </p:txBody>
      </p:sp>
      <p:sp>
        <p:nvSpPr>
          <p:cNvPr id="3" name="Content Placeholder 2"/>
          <p:cNvSpPr>
            <a:spLocks noGrp="1"/>
          </p:cNvSpPr>
          <p:nvPr>
            <p:ph idx="1"/>
          </p:nvPr>
        </p:nvSpPr>
        <p:spPr>
          <a:xfrm>
            <a:off x="457200" y="1676401"/>
            <a:ext cx="4400757" cy="4916062"/>
          </a:xfrm>
        </p:spPr>
        <p:txBody>
          <a:bodyPr>
            <a:normAutofit fontScale="92500" lnSpcReduction="10000"/>
          </a:bodyPr>
          <a:lstStyle/>
          <a:p>
            <a:pPr algn="just">
              <a:buFont typeface="Wingdings" pitchFamily="2" charset="2"/>
              <a:buChar char="Ø"/>
            </a:pPr>
            <a:r>
              <a:rPr lang="en-US" sz="2000" b="1" dirty="0">
                <a:latin typeface="Cambria" pitchFamily="18" charset="0"/>
              </a:rPr>
              <a:t>These are regional names for </a:t>
            </a:r>
            <a:r>
              <a:rPr lang="en-US" sz="2000" b="1" dirty="0" smtClean="0">
                <a:latin typeface="Cambria" pitchFamily="18" charset="0"/>
              </a:rPr>
              <a:t>the same phenomenon</a:t>
            </a:r>
          </a:p>
          <a:p>
            <a:pPr algn="just">
              <a:buFont typeface="Wingdings" pitchFamily="2" charset="2"/>
              <a:buChar char="Ø"/>
            </a:pPr>
            <a:endParaRPr lang="en-US" sz="2000" b="1" dirty="0">
              <a:latin typeface="Cambria" pitchFamily="18" charset="0"/>
            </a:endParaRPr>
          </a:p>
          <a:p>
            <a:pPr algn="just">
              <a:buFont typeface="Wingdings" pitchFamily="2" charset="2"/>
              <a:buChar char="Ø"/>
            </a:pPr>
            <a:r>
              <a:rPr lang="en-US" sz="2000" b="1" dirty="0" smtClean="0">
                <a:latin typeface="Cambria" pitchFamily="18" charset="0"/>
              </a:rPr>
              <a:t>Tropical </a:t>
            </a:r>
            <a:r>
              <a:rPr lang="en-US" sz="2000" b="1" dirty="0">
                <a:latin typeface="Cambria" pitchFamily="18" charset="0"/>
              </a:rPr>
              <a:t>Cyclones </a:t>
            </a:r>
            <a:r>
              <a:rPr lang="en-US" sz="2000" b="1" dirty="0" smtClean="0">
                <a:latin typeface="Cambria" pitchFamily="18" charset="0"/>
              </a:rPr>
              <a:t>– Depressions in </a:t>
            </a:r>
            <a:r>
              <a:rPr lang="en-US" sz="2000" b="1" dirty="0">
                <a:latin typeface="Cambria" pitchFamily="18" charset="0"/>
              </a:rPr>
              <a:t>the tropics which develop </a:t>
            </a:r>
            <a:r>
              <a:rPr lang="en-US" sz="2000" b="1" dirty="0" smtClean="0">
                <a:latin typeface="Cambria" pitchFamily="18" charset="0"/>
              </a:rPr>
              <a:t>into storms </a:t>
            </a:r>
            <a:r>
              <a:rPr lang="en-US" sz="2000" b="1" dirty="0">
                <a:latin typeface="Cambria" pitchFamily="18" charset="0"/>
              </a:rPr>
              <a:t>in the south-west </a:t>
            </a:r>
            <a:r>
              <a:rPr lang="en-US" sz="2000" b="1" dirty="0" smtClean="0">
                <a:latin typeface="Cambria" pitchFamily="18" charset="0"/>
              </a:rPr>
              <a:t>Indian Ocean</a:t>
            </a:r>
            <a:r>
              <a:rPr lang="en-US" sz="2000" b="1" dirty="0">
                <a:latin typeface="Cambria" pitchFamily="18" charset="0"/>
              </a:rPr>
              <a:t>, the Bay of Bengal, </a:t>
            </a:r>
            <a:r>
              <a:rPr lang="en-US" sz="2000" b="1" dirty="0" smtClean="0">
                <a:latin typeface="Cambria" pitchFamily="18" charset="0"/>
              </a:rPr>
              <a:t>and the </a:t>
            </a:r>
            <a:r>
              <a:rPr lang="en-US" sz="2000" b="1" dirty="0">
                <a:latin typeface="Cambria" pitchFamily="18" charset="0"/>
              </a:rPr>
              <a:t>Arabian Sea, parts of </a:t>
            </a:r>
            <a:r>
              <a:rPr lang="en-US" sz="2000" b="1" dirty="0" smtClean="0">
                <a:latin typeface="Cambria" pitchFamily="18" charset="0"/>
              </a:rPr>
              <a:t>the south </a:t>
            </a:r>
            <a:r>
              <a:rPr lang="en-US" sz="2000" b="1" dirty="0">
                <a:latin typeface="Cambria" pitchFamily="18" charset="0"/>
              </a:rPr>
              <a:t>Pacific and along </a:t>
            </a:r>
            <a:r>
              <a:rPr lang="en-US" sz="2000" b="1" dirty="0" smtClean="0">
                <a:latin typeface="Cambria" pitchFamily="18" charset="0"/>
              </a:rPr>
              <a:t>the northern </a:t>
            </a:r>
            <a:r>
              <a:rPr lang="en-US" sz="2000" b="1" dirty="0">
                <a:latin typeface="Cambria" pitchFamily="18" charset="0"/>
              </a:rPr>
              <a:t>coasts of </a:t>
            </a:r>
            <a:r>
              <a:rPr lang="en-US" sz="2000" b="1" dirty="0" smtClean="0">
                <a:latin typeface="Cambria" pitchFamily="18" charset="0"/>
              </a:rPr>
              <a:t>Australia</a:t>
            </a:r>
          </a:p>
          <a:p>
            <a:pPr algn="just">
              <a:buFont typeface="Wingdings" pitchFamily="2" charset="2"/>
              <a:buChar char="Ø"/>
            </a:pPr>
            <a:endParaRPr lang="en-US" sz="2000" b="1" dirty="0">
              <a:latin typeface="Cambria" pitchFamily="18" charset="0"/>
            </a:endParaRPr>
          </a:p>
          <a:p>
            <a:pPr algn="just">
              <a:buFont typeface="Wingdings" pitchFamily="2" charset="2"/>
              <a:buChar char="Ø"/>
            </a:pPr>
            <a:r>
              <a:rPr lang="en-US" sz="2000" b="1" dirty="0" smtClean="0">
                <a:latin typeface="Cambria" pitchFamily="18" charset="0"/>
              </a:rPr>
              <a:t>Typhoons </a:t>
            </a:r>
            <a:r>
              <a:rPr lang="en-US" sz="2000" b="1" dirty="0">
                <a:latin typeface="Cambria" pitchFamily="18" charset="0"/>
              </a:rPr>
              <a:t>- north-west </a:t>
            </a:r>
            <a:r>
              <a:rPr lang="en-US" sz="2000" b="1" dirty="0" smtClean="0">
                <a:latin typeface="Cambria" pitchFamily="18" charset="0"/>
              </a:rPr>
              <a:t>Pacific</a:t>
            </a:r>
          </a:p>
          <a:p>
            <a:pPr algn="just">
              <a:buFont typeface="Wingdings" pitchFamily="2" charset="2"/>
              <a:buChar char="Ø"/>
            </a:pPr>
            <a:endParaRPr lang="en-US" sz="2000" b="1" dirty="0">
              <a:latin typeface="Cambria" pitchFamily="18" charset="0"/>
            </a:endParaRPr>
          </a:p>
          <a:p>
            <a:pPr algn="just">
              <a:buFont typeface="Wingdings" pitchFamily="2" charset="2"/>
              <a:buChar char="Ø"/>
            </a:pPr>
            <a:r>
              <a:rPr lang="en-US" sz="2000" b="1" dirty="0" smtClean="0">
                <a:latin typeface="Cambria" pitchFamily="18" charset="0"/>
              </a:rPr>
              <a:t>Hurricanes </a:t>
            </a:r>
            <a:r>
              <a:rPr lang="en-US" sz="2000" b="1" dirty="0">
                <a:latin typeface="Cambria" pitchFamily="18" charset="0"/>
              </a:rPr>
              <a:t>- in the </a:t>
            </a:r>
            <a:r>
              <a:rPr lang="en-US" sz="2000" b="1" dirty="0" smtClean="0">
                <a:latin typeface="Cambria" pitchFamily="18" charset="0"/>
              </a:rPr>
              <a:t>Caribbean, south-east </a:t>
            </a:r>
            <a:r>
              <a:rPr lang="en-US" sz="2000" b="1" dirty="0">
                <a:latin typeface="Cambria" pitchFamily="18" charset="0"/>
              </a:rPr>
              <a:t>United States </a:t>
            </a:r>
            <a:r>
              <a:rPr lang="en-US" sz="2000" b="1" dirty="0" smtClean="0">
                <a:latin typeface="Cambria" pitchFamily="18" charset="0"/>
              </a:rPr>
              <a:t>and Central </a:t>
            </a:r>
            <a:r>
              <a:rPr lang="en-US" sz="2000" b="1" dirty="0">
                <a:latin typeface="Cambria" pitchFamily="18" charset="0"/>
              </a:rPr>
              <a:t>America.</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1676400"/>
            <a:ext cx="3276600" cy="218042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6401" y="4178785"/>
            <a:ext cx="3276600" cy="241367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719819645"/>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81000" y="533400"/>
            <a:ext cx="8305800" cy="1348380"/>
          </a:xfrm>
          <a:prstGeom prst="rect">
            <a:avLst/>
          </a:prstGeom>
        </p:spPr>
        <p:txBody>
          <a:bodyPr vert="horz" lIns="91440" tIns="45720" rIns="91440" bIns="45720" rtlCol="0" anchor="ctr">
            <a:noAutofit/>
          </a:bodyPr>
          <a:lst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latin typeface="Cambria" pitchFamily="18" charset="0"/>
              </a:rPr>
              <a:t>How </a:t>
            </a:r>
            <a:r>
              <a:rPr lang="en-US" b="1" dirty="0" smtClean="0">
                <a:solidFill>
                  <a:srgbClr val="FF0000"/>
                </a:solidFill>
                <a:latin typeface="Cambria" pitchFamily="18" charset="0"/>
              </a:rPr>
              <a:t>Tropical Cyclones, Typhoons and Hurricanes</a:t>
            </a:r>
            <a:r>
              <a:rPr kumimoji="1" lang="en-US" b="1" dirty="0" smtClean="0">
                <a:solidFill>
                  <a:srgbClr val="FF0000"/>
                </a:solidFill>
                <a:latin typeface="Cambria" pitchFamily="18" charset="0"/>
              </a:rPr>
              <a:t> </a:t>
            </a:r>
            <a:r>
              <a:rPr lang="en-US" dirty="0" smtClean="0">
                <a:latin typeface="Cambria" pitchFamily="18" charset="0"/>
              </a:rPr>
              <a:t>Impact the </a:t>
            </a:r>
            <a:r>
              <a:rPr lang="en-US" dirty="0">
                <a:latin typeface="Cambria" pitchFamily="18" charset="0"/>
              </a:rPr>
              <a:t>Ecosystem</a:t>
            </a:r>
          </a:p>
        </p:txBody>
      </p:sp>
      <p:sp>
        <p:nvSpPr>
          <p:cNvPr id="7" name="Subtitle 2"/>
          <p:cNvSpPr txBox="1">
            <a:spLocks/>
          </p:cNvSpPr>
          <p:nvPr/>
        </p:nvSpPr>
        <p:spPr>
          <a:xfrm>
            <a:off x="704850" y="1676400"/>
            <a:ext cx="7421980" cy="3810000"/>
          </a:xfrm>
          <a:prstGeom prst="rect">
            <a:avLst/>
          </a:prstGeom>
        </p:spPr>
        <p:txBody>
          <a:bodyPr vert="horz" lIns="91440" tIns="45720" rIns="91440" bIns="45720" rtlCol="0" anchor="ctr">
            <a:noAutofit/>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pPr>
              <a:buClr>
                <a:schemeClr val="bg1"/>
              </a:buClr>
              <a:buFont typeface="Wingdings" pitchFamily="2" charset="2"/>
              <a:buChar char="Ø"/>
            </a:pPr>
            <a:r>
              <a:rPr lang="en-US" sz="2400" b="1" dirty="0" smtClean="0">
                <a:latin typeface="Cambria" pitchFamily="18" charset="0"/>
              </a:rPr>
              <a:t>Erosion</a:t>
            </a:r>
          </a:p>
          <a:p>
            <a:pPr>
              <a:buClr>
                <a:schemeClr val="bg1"/>
              </a:buClr>
              <a:buFont typeface="Wingdings" pitchFamily="2" charset="2"/>
              <a:buChar char="Ø"/>
            </a:pPr>
            <a:r>
              <a:rPr lang="en-US" sz="2400" b="1" dirty="0" smtClean="0">
                <a:latin typeface="Cambria" pitchFamily="18" charset="0"/>
              </a:rPr>
              <a:t>Houses, buildings, and other structures destroyed</a:t>
            </a:r>
          </a:p>
          <a:p>
            <a:pPr>
              <a:buClr>
                <a:schemeClr val="bg1"/>
              </a:buClr>
              <a:buFont typeface="Wingdings" pitchFamily="2" charset="2"/>
              <a:buChar char="Ø"/>
            </a:pPr>
            <a:r>
              <a:rPr lang="en-US" sz="2400" b="1" dirty="0" smtClean="0">
                <a:latin typeface="Cambria" pitchFamily="18" charset="0"/>
              </a:rPr>
              <a:t>Heavy flooding of inland areas</a:t>
            </a:r>
          </a:p>
          <a:p>
            <a:pPr>
              <a:buClr>
                <a:schemeClr val="bg1"/>
              </a:buClr>
              <a:buFont typeface="Wingdings" pitchFamily="2" charset="2"/>
              <a:buChar char="Ø"/>
            </a:pPr>
            <a:r>
              <a:rPr lang="en-US" sz="2400" b="1" dirty="0" smtClean="0">
                <a:latin typeface="Cambria" pitchFamily="18" charset="0"/>
              </a:rPr>
              <a:t>Tornadoes</a:t>
            </a:r>
          </a:p>
          <a:p>
            <a:pPr>
              <a:buClr>
                <a:schemeClr val="bg1"/>
              </a:buClr>
              <a:buFont typeface="Wingdings" pitchFamily="2" charset="2"/>
              <a:buChar char="Ø"/>
            </a:pPr>
            <a:r>
              <a:rPr lang="en-US" sz="2400" b="1" dirty="0" smtClean="0">
                <a:latin typeface="Cambria" pitchFamily="18" charset="0"/>
              </a:rPr>
              <a:t>Loss of power</a:t>
            </a:r>
          </a:p>
          <a:p>
            <a:pPr>
              <a:buClr>
                <a:schemeClr val="bg1"/>
              </a:buClr>
              <a:buFont typeface="Wingdings" pitchFamily="2" charset="2"/>
              <a:buChar char="Ø"/>
            </a:pPr>
            <a:r>
              <a:rPr lang="en-US" sz="2400" b="1" dirty="0" smtClean="0">
                <a:latin typeface="Cambria" pitchFamily="18" charset="0"/>
              </a:rPr>
              <a:t>Disconnect water supply</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8428" y="3733800"/>
            <a:ext cx="3620488" cy="266700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1932095518"/>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0601" y="304800"/>
            <a:ext cx="3733800" cy="924475"/>
          </a:xfrm>
        </p:spPr>
        <p:txBody>
          <a:bodyPr/>
          <a:lstStyle/>
          <a:p>
            <a:r>
              <a:rPr lang="en-US" b="1" dirty="0">
                <a:solidFill>
                  <a:srgbClr val="FFC000"/>
                </a:solidFill>
                <a:latin typeface="Cambria" pitchFamily="18" charset="0"/>
              </a:rPr>
              <a:t>Lightning</a:t>
            </a:r>
          </a:p>
        </p:txBody>
      </p:sp>
      <p:sp>
        <p:nvSpPr>
          <p:cNvPr id="3" name="Content Placeholder 2"/>
          <p:cNvSpPr>
            <a:spLocks noGrp="1"/>
          </p:cNvSpPr>
          <p:nvPr>
            <p:ph idx="1"/>
          </p:nvPr>
        </p:nvSpPr>
        <p:spPr>
          <a:xfrm>
            <a:off x="304800" y="1371600"/>
            <a:ext cx="3886200" cy="1828800"/>
          </a:xfrm>
        </p:spPr>
        <p:txBody>
          <a:bodyPr>
            <a:normAutofit lnSpcReduction="10000"/>
          </a:bodyPr>
          <a:lstStyle/>
          <a:p>
            <a:pPr marL="0" indent="0" algn="just">
              <a:buNone/>
            </a:pPr>
            <a:r>
              <a:rPr lang="en-US" sz="2000" b="1" dirty="0" smtClean="0">
                <a:solidFill>
                  <a:schemeClr val="bg1"/>
                </a:solidFill>
                <a:latin typeface="Cambria" pitchFamily="18" charset="0"/>
              </a:rPr>
              <a:t>A </a:t>
            </a:r>
            <a:r>
              <a:rPr lang="en-US" sz="2000" b="1" dirty="0">
                <a:solidFill>
                  <a:schemeClr val="bg1"/>
                </a:solidFill>
                <a:latin typeface="Cambria" pitchFamily="18" charset="0"/>
              </a:rPr>
              <a:t>brilliant electric spark discharge in the atmosphere, occurring within a thundercloud, between clouds, or between a cloud and the ground</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0" y="3200400"/>
            <a:ext cx="5257800" cy="30480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2778702441"/>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1028700" y="685800"/>
            <a:ext cx="7581900" cy="1470025"/>
          </a:xfrm>
          <a:prstGeom prst="rect">
            <a:avLst/>
          </a:prstGeom>
        </p:spPr>
        <p:txBody>
          <a:bodyPr vert="horz" lIns="91440" tIns="45720" rIns="91440" bIns="45720" rtlCol="0" anchor="ctr">
            <a:noAutofit/>
          </a:bodyPr>
          <a:lst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dirty="0" smtClean="0">
                <a:solidFill>
                  <a:schemeClr val="bg1"/>
                </a:solidFill>
                <a:latin typeface="Cambria" pitchFamily="18" charset="0"/>
              </a:rPr>
              <a:t>How </a:t>
            </a:r>
            <a:r>
              <a:rPr lang="en-US" sz="4000" dirty="0" smtClean="0">
                <a:solidFill>
                  <a:srgbClr val="FF0000"/>
                </a:solidFill>
                <a:latin typeface="Cambria" pitchFamily="18" charset="0"/>
              </a:rPr>
              <a:t>Lightning</a:t>
            </a:r>
            <a:r>
              <a:rPr lang="en-US" sz="4000" dirty="0" smtClean="0">
                <a:solidFill>
                  <a:schemeClr val="bg1"/>
                </a:solidFill>
                <a:latin typeface="Cambria" pitchFamily="18" charset="0"/>
              </a:rPr>
              <a:t> Impacts the </a:t>
            </a:r>
            <a:r>
              <a:rPr lang="en-US" sz="4000" dirty="0">
                <a:solidFill>
                  <a:schemeClr val="bg1"/>
                </a:solidFill>
                <a:latin typeface="Cambria" pitchFamily="18" charset="0"/>
              </a:rPr>
              <a:t>Ecosystem</a:t>
            </a:r>
          </a:p>
        </p:txBody>
      </p:sp>
      <p:sp>
        <p:nvSpPr>
          <p:cNvPr id="7" name="Subtitle 2"/>
          <p:cNvSpPr txBox="1">
            <a:spLocks/>
          </p:cNvSpPr>
          <p:nvPr/>
        </p:nvSpPr>
        <p:spPr>
          <a:xfrm>
            <a:off x="533400" y="2498725"/>
            <a:ext cx="3200400" cy="2286000"/>
          </a:xfrm>
          <a:prstGeom prst="rect">
            <a:avLst/>
          </a:prstGeom>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pPr marL="457200" indent="-457200">
              <a:buFont typeface="Wingdings" pitchFamily="2" charset="2"/>
              <a:buChar char="Ø"/>
            </a:pPr>
            <a:r>
              <a:rPr lang="en-US" sz="3200" dirty="0">
                <a:solidFill>
                  <a:schemeClr val="bg1"/>
                </a:solidFill>
                <a:latin typeface="Cambria" pitchFamily="18" charset="0"/>
              </a:rPr>
              <a:t>F</a:t>
            </a:r>
            <a:r>
              <a:rPr lang="en-US" sz="3200" dirty="0" smtClean="0">
                <a:solidFill>
                  <a:schemeClr val="bg1"/>
                </a:solidFill>
                <a:latin typeface="Cambria" pitchFamily="18" charset="0"/>
              </a:rPr>
              <a:t>ire</a:t>
            </a:r>
          </a:p>
          <a:p>
            <a:pPr marL="457200" indent="-457200">
              <a:buFont typeface="Wingdings" pitchFamily="2" charset="2"/>
              <a:buChar char="Ø"/>
            </a:pPr>
            <a:r>
              <a:rPr lang="en-US" sz="3200" dirty="0">
                <a:solidFill>
                  <a:schemeClr val="bg1"/>
                </a:solidFill>
                <a:latin typeface="Cambria" pitchFamily="18" charset="0"/>
              </a:rPr>
              <a:t>L</a:t>
            </a:r>
            <a:r>
              <a:rPr lang="en-US" sz="3200" dirty="0" smtClean="0">
                <a:solidFill>
                  <a:schemeClr val="bg1"/>
                </a:solidFill>
                <a:latin typeface="Cambria" pitchFamily="18" charset="0"/>
              </a:rPr>
              <a:t>oss of power</a:t>
            </a:r>
            <a:endParaRPr lang="en-US" sz="3200" dirty="0">
              <a:solidFill>
                <a:schemeClr val="bg1"/>
              </a:solidFill>
              <a:latin typeface="Cambria" pitchFamily="18"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2498725"/>
            <a:ext cx="4457700" cy="2584174"/>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3521069070"/>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8000" r="-8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b="1" dirty="0" smtClean="0">
                <a:latin typeface="Cambria" pitchFamily="18" charset="0"/>
              </a:rPr>
              <a:t>Fire</a:t>
            </a:r>
            <a:endParaRPr lang="en-US" b="1" dirty="0"/>
          </a:p>
        </p:txBody>
      </p:sp>
      <p:sp>
        <p:nvSpPr>
          <p:cNvPr id="3" name="Content Placeholder 2"/>
          <p:cNvSpPr>
            <a:spLocks noGrp="1"/>
          </p:cNvSpPr>
          <p:nvPr>
            <p:ph idx="1"/>
          </p:nvPr>
        </p:nvSpPr>
        <p:spPr>
          <a:xfrm>
            <a:off x="457200" y="457200"/>
            <a:ext cx="7772399" cy="1981199"/>
          </a:xfrm>
        </p:spPr>
        <p:txBody>
          <a:bodyPr>
            <a:noAutofit/>
          </a:bodyPr>
          <a:lstStyle/>
          <a:p>
            <a:pPr>
              <a:buFont typeface="Wingdings" pitchFamily="2" charset="2"/>
              <a:buChar char="Ø"/>
            </a:pPr>
            <a:r>
              <a:rPr lang="en-US" sz="2400" b="1" dirty="0">
                <a:solidFill>
                  <a:schemeClr val="bg1"/>
                </a:solidFill>
                <a:latin typeface="Cambria" pitchFamily="18" charset="0"/>
              </a:rPr>
              <a:t>An uncontrolled fire occurring </a:t>
            </a:r>
            <a:r>
              <a:rPr lang="en-US" sz="2400" b="1" dirty="0" smtClean="0">
                <a:solidFill>
                  <a:schemeClr val="bg1"/>
                </a:solidFill>
                <a:latin typeface="Cambria" pitchFamily="18" charset="0"/>
              </a:rPr>
              <a:t>in vegetation </a:t>
            </a:r>
            <a:r>
              <a:rPr lang="en-US" sz="2400" b="1" dirty="0">
                <a:solidFill>
                  <a:schemeClr val="bg1"/>
                </a:solidFill>
                <a:latin typeface="Cambria" pitchFamily="18" charset="0"/>
              </a:rPr>
              <a:t>more than 6 feet (</a:t>
            </a:r>
            <a:r>
              <a:rPr lang="en-US" sz="2400" b="1" dirty="0" smtClean="0">
                <a:solidFill>
                  <a:schemeClr val="bg1"/>
                </a:solidFill>
                <a:latin typeface="Cambria" pitchFamily="18" charset="0"/>
              </a:rPr>
              <a:t>1.8 m</a:t>
            </a:r>
            <a:r>
              <a:rPr lang="en-US" sz="2400" b="1" dirty="0">
                <a:solidFill>
                  <a:schemeClr val="bg1"/>
                </a:solidFill>
                <a:latin typeface="Cambria" pitchFamily="18" charset="0"/>
              </a:rPr>
              <a:t>) in </a:t>
            </a:r>
            <a:r>
              <a:rPr lang="en-US" sz="2400" b="1" dirty="0" smtClean="0">
                <a:solidFill>
                  <a:schemeClr val="bg1"/>
                </a:solidFill>
                <a:latin typeface="Cambria" pitchFamily="18" charset="0"/>
              </a:rPr>
              <a:t>height</a:t>
            </a:r>
          </a:p>
          <a:p>
            <a:pPr>
              <a:buFont typeface="Wingdings" pitchFamily="2" charset="2"/>
              <a:buChar char="Ø"/>
            </a:pPr>
            <a:endParaRPr lang="en-US" sz="2400" b="1" dirty="0">
              <a:solidFill>
                <a:schemeClr val="bg1"/>
              </a:solidFill>
              <a:latin typeface="Cambria" pitchFamily="18" charset="0"/>
            </a:endParaRPr>
          </a:p>
          <a:p>
            <a:pPr>
              <a:buFont typeface="Wingdings" pitchFamily="2" charset="2"/>
              <a:buChar char="Ø"/>
            </a:pPr>
            <a:r>
              <a:rPr lang="en-US" sz="2400" b="1" dirty="0" smtClean="0">
                <a:solidFill>
                  <a:schemeClr val="bg1"/>
                </a:solidFill>
                <a:latin typeface="Cambria" pitchFamily="18" charset="0"/>
              </a:rPr>
              <a:t>These </a:t>
            </a:r>
            <a:r>
              <a:rPr lang="en-US" sz="2400" b="1" dirty="0">
                <a:solidFill>
                  <a:schemeClr val="bg1"/>
                </a:solidFill>
                <a:latin typeface="Cambria" pitchFamily="18" charset="0"/>
              </a:rPr>
              <a:t>fires often reach </a:t>
            </a:r>
            <a:r>
              <a:rPr lang="en-US" sz="2400" b="1" dirty="0" smtClean="0">
                <a:solidFill>
                  <a:schemeClr val="bg1"/>
                </a:solidFill>
                <a:latin typeface="Cambria" pitchFamily="18" charset="0"/>
              </a:rPr>
              <a:t>the proportions </a:t>
            </a:r>
            <a:r>
              <a:rPr lang="en-US" sz="2400" b="1" dirty="0">
                <a:solidFill>
                  <a:schemeClr val="bg1"/>
                </a:solidFill>
                <a:latin typeface="Cambria" pitchFamily="18" charset="0"/>
              </a:rPr>
              <a:t>of a </a:t>
            </a:r>
            <a:r>
              <a:rPr lang="en-US" sz="2400" b="1" dirty="0" smtClean="0">
                <a:solidFill>
                  <a:schemeClr val="bg1"/>
                </a:solidFill>
                <a:latin typeface="Cambria" pitchFamily="18" charset="0"/>
              </a:rPr>
              <a:t>major conflagration </a:t>
            </a:r>
            <a:r>
              <a:rPr lang="en-US" sz="2400" b="1" dirty="0">
                <a:solidFill>
                  <a:schemeClr val="bg1"/>
                </a:solidFill>
                <a:latin typeface="Cambria" pitchFamily="18" charset="0"/>
              </a:rPr>
              <a:t>and are </a:t>
            </a:r>
            <a:r>
              <a:rPr lang="en-US" sz="2400" b="1" dirty="0" smtClean="0">
                <a:solidFill>
                  <a:schemeClr val="bg1"/>
                </a:solidFill>
                <a:latin typeface="Cambria" pitchFamily="18" charset="0"/>
              </a:rPr>
              <a:t>sometimes begun </a:t>
            </a:r>
            <a:r>
              <a:rPr lang="en-US" sz="2400" b="1" dirty="0">
                <a:solidFill>
                  <a:schemeClr val="bg1"/>
                </a:solidFill>
                <a:latin typeface="Cambria" pitchFamily="18" charset="0"/>
              </a:rPr>
              <a:t>by combustion and </a:t>
            </a:r>
            <a:r>
              <a:rPr lang="en-US" sz="2400" b="1" dirty="0" smtClean="0">
                <a:solidFill>
                  <a:schemeClr val="bg1"/>
                </a:solidFill>
                <a:latin typeface="Cambria" pitchFamily="18" charset="0"/>
              </a:rPr>
              <a:t>heat from </a:t>
            </a:r>
            <a:r>
              <a:rPr lang="en-US" sz="2400" b="1" dirty="0">
                <a:solidFill>
                  <a:schemeClr val="bg1"/>
                </a:solidFill>
                <a:latin typeface="Cambria" pitchFamily="18" charset="0"/>
              </a:rPr>
              <a:t>surface and ground </a:t>
            </a:r>
            <a:r>
              <a:rPr lang="en-US" sz="2400" b="1" dirty="0" smtClean="0">
                <a:solidFill>
                  <a:schemeClr val="bg1"/>
                </a:solidFill>
                <a:latin typeface="Cambria" pitchFamily="18" charset="0"/>
              </a:rPr>
              <a:t>fires</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17319" y="2895600"/>
            <a:ext cx="4267200" cy="336031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27769529"/>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Cambria" pitchFamily="18" charset="0"/>
              </a:rPr>
              <a:t>How </a:t>
            </a:r>
            <a:r>
              <a:rPr lang="en-US" dirty="0">
                <a:solidFill>
                  <a:srgbClr val="FF0000"/>
                </a:solidFill>
                <a:latin typeface="Cambria" pitchFamily="18" charset="0"/>
              </a:rPr>
              <a:t>Fire</a:t>
            </a:r>
            <a:r>
              <a:rPr lang="en-US" dirty="0">
                <a:latin typeface="Cambria" pitchFamily="18" charset="0"/>
              </a:rPr>
              <a:t> Impacts </a:t>
            </a:r>
            <a:r>
              <a:rPr lang="en-US" dirty="0" smtClean="0">
                <a:latin typeface="Cambria" pitchFamily="18" charset="0"/>
              </a:rPr>
              <a:t>the Ecosystem</a:t>
            </a:r>
            <a:endParaRPr lang="en-US" dirty="0">
              <a:latin typeface="Cambria" pitchFamily="18" charset="0"/>
            </a:endParaRPr>
          </a:p>
        </p:txBody>
      </p:sp>
      <p:sp>
        <p:nvSpPr>
          <p:cNvPr id="3" name="Content Placeholder 2"/>
          <p:cNvSpPr>
            <a:spLocks noGrp="1"/>
          </p:cNvSpPr>
          <p:nvPr>
            <p:ph idx="1"/>
          </p:nvPr>
        </p:nvSpPr>
        <p:spPr>
          <a:xfrm>
            <a:off x="762000" y="2057400"/>
            <a:ext cx="7220155" cy="2048798"/>
          </a:xfrm>
        </p:spPr>
        <p:txBody>
          <a:bodyPr>
            <a:normAutofit/>
          </a:bodyPr>
          <a:lstStyle/>
          <a:p>
            <a:pPr>
              <a:buClr>
                <a:schemeClr val="bg1"/>
              </a:buClr>
              <a:buFont typeface="Wingdings" pitchFamily="2" charset="2"/>
              <a:buChar char="Ø"/>
            </a:pPr>
            <a:r>
              <a:rPr lang="en-US" sz="2400" dirty="0" smtClean="0">
                <a:latin typeface="Cambria" pitchFamily="18" charset="0"/>
              </a:rPr>
              <a:t>Houses</a:t>
            </a:r>
            <a:r>
              <a:rPr lang="en-US" sz="2400" dirty="0">
                <a:latin typeface="Cambria" pitchFamily="18" charset="0"/>
              </a:rPr>
              <a:t>, buildings, and other structures destroyed</a:t>
            </a:r>
          </a:p>
          <a:p>
            <a:pPr>
              <a:buClr>
                <a:schemeClr val="bg1"/>
              </a:buClr>
              <a:buFont typeface="Wingdings" pitchFamily="2" charset="2"/>
              <a:buChar char="Ø"/>
            </a:pPr>
            <a:r>
              <a:rPr lang="en-US" sz="2400" dirty="0" smtClean="0">
                <a:latin typeface="Cambria" pitchFamily="18" charset="0"/>
              </a:rPr>
              <a:t>Loss </a:t>
            </a:r>
            <a:r>
              <a:rPr lang="en-US" sz="2400" dirty="0">
                <a:latin typeface="Cambria" pitchFamily="18" charset="0"/>
              </a:rPr>
              <a:t>of </a:t>
            </a:r>
            <a:r>
              <a:rPr lang="en-US" sz="2400" dirty="0" smtClean="0">
                <a:latin typeface="Cambria" pitchFamily="18" charset="0"/>
              </a:rPr>
              <a:t>habitat</a:t>
            </a:r>
            <a:endParaRPr lang="en-US" sz="2400" dirty="0">
              <a:latin typeface="Cambria"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808413">
            <a:off x="3970001" y="3731937"/>
            <a:ext cx="3590424" cy="231809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066689228"/>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kumimoji="1" lang="en-US" b="1" dirty="0" smtClean="0">
                <a:solidFill>
                  <a:srgbClr val="FFFF00"/>
                </a:solidFill>
                <a:latin typeface="Cambria" pitchFamily="18" charset="0"/>
              </a:rPr>
              <a:t>Tornados</a:t>
            </a:r>
            <a:endParaRPr lang="en-US" b="1" dirty="0">
              <a:solidFill>
                <a:srgbClr val="FFFF00"/>
              </a:solidFill>
            </a:endParaRPr>
          </a:p>
        </p:txBody>
      </p:sp>
      <p:sp>
        <p:nvSpPr>
          <p:cNvPr id="3" name="Content Placeholder 2"/>
          <p:cNvSpPr>
            <a:spLocks noGrp="1"/>
          </p:cNvSpPr>
          <p:nvPr>
            <p:ph idx="1"/>
          </p:nvPr>
        </p:nvSpPr>
        <p:spPr>
          <a:xfrm>
            <a:off x="381000" y="1285194"/>
            <a:ext cx="4191000" cy="4658405"/>
          </a:xfrm>
        </p:spPr>
        <p:txBody>
          <a:bodyPr>
            <a:noAutofit/>
          </a:bodyPr>
          <a:lstStyle/>
          <a:p>
            <a:pPr marL="0" indent="0">
              <a:buNone/>
            </a:pPr>
            <a:r>
              <a:rPr lang="en-US" sz="2800" b="1" dirty="0">
                <a:solidFill>
                  <a:schemeClr val="bg1"/>
                </a:solidFill>
                <a:latin typeface="Cambria" pitchFamily="18" charset="0"/>
              </a:rPr>
              <a:t>A violently rotating column of air extending from a cumulonimbus cloud to the Earth, ranging in width from a few meters to more than a kilometer and whirling at speeds between 40 and 316 mi per hour</a:t>
            </a:r>
            <a:r>
              <a:rPr lang="en-US" sz="2800" b="1" dirty="0" smtClean="0">
                <a:solidFill>
                  <a:schemeClr val="bg1"/>
                </a:solidFill>
                <a:latin typeface="Cambria" pitchFamily="18" charset="0"/>
              </a:rPr>
              <a:t>.</a:t>
            </a:r>
            <a:endParaRPr lang="en-US" sz="2800" b="1" dirty="0">
              <a:solidFill>
                <a:schemeClr val="bg1"/>
              </a:solidFill>
              <a:latin typeface="Cambria"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5033" y="2057400"/>
            <a:ext cx="4091624" cy="417059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999809255"/>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5000"/>
            <a:lum/>
          </a:blip>
          <a:srcRect/>
          <a:stretch>
            <a:fillRect t="-46000" b="-4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b="1" dirty="0" smtClean="0">
                <a:solidFill>
                  <a:srgbClr val="FF0000"/>
                </a:solidFill>
                <a:latin typeface="Cambria" pitchFamily="18" charset="0"/>
              </a:rPr>
              <a:t>Volcanoes</a:t>
            </a:r>
            <a:endParaRPr lang="en-US" b="1" dirty="0"/>
          </a:p>
        </p:txBody>
      </p:sp>
      <p:sp>
        <p:nvSpPr>
          <p:cNvPr id="3" name="Content Placeholder 2"/>
          <p:cNvSpPr>
            <a:spLocks noGrp="1"/>
          </p:cNvSpPr>
          <p:nvPr>
            <p:ph idx="1"/>
          </p:nvPr>
        </p:nvSpPr>
        <p:spPr>
          <a:xfrm>
            <a:off x="762000" y="2057400"/>
            <a:ext cx="3657600" cy="3657600"/>
          </a:xfrm>
          <a:solidFill>
            <a:srgbClr val="FCFC46"/>
          </a:solidFill>
        </p:spPr>
        <p:txBody>
          <a:bodyPr>
            <a:noAutofit/>
          </a:bodyPr>
          <a:lstStyle/>
          <a:p>
            <a:pPr marL="0" indent="0">
              <a:buNone/>
            </a:pPr>
            <a:r>
              <a:rPr lang="en-US" dirty="0" smtClean="0">
                <a:solidFill>
                  <a:srgbClr val="C00000"/>
                </a:solidFill>
              </a:rPr>
              <a:t>A </a:t>
            </a:r>
            <a:r>
              <a:rPr lang="en-US" dirty="0">
                <a:solidFill>
                  <a:srgbClr val="C00000"/>
                </a:solidFill>
              </a:rPr>
              <a:t>vent in the earth's crust through which lava, steam, ashes, etc., are expelled, either continuously or at irregular intervals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62601" y="1250317"/>
            <a:ext cx="3348104" cy="502215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096755762"/>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33400"/>
            <a:ext cx="7125113" cy="924475"/>
          </a:xfrm>
        </p:spPr>
        <p:txBody>
          <a:bodyPr>
            <a:normAutofit fontScale="90000"/>
          </a:bodyPr>
          <a:lstStyle/>
          <a:p>
            <a:pPr algn="ctr"/>
            <a:r>
              <a:rPr lang="en-US" dirty="0">
                <a:latin typeface="Cambria" pitchFamily="18" charset="0"/>
              </a:rPr>
              <a:t>How </a:t>
            </a:r>
            <a:r>
              <a:rPr lang="en-US" dirty="0" smtClean="0">
                <a:solidFill>
                  <a:srgbClr val="FF0000"/>
                </a:solidFill>
                <a:latin typeface="Cambria" pitchFamily="18" charset="0"/>
              </a:rPr>
              <a:t>Volcanoes</a:t>
            </a:r>
            <a:r>
              <a:rPr lang="en-US" dirty="0" smtClean="0">
                <a:latin typeface="Cambria" pitchFamily="18" charset="0"/>
              </a:rPr>
              <a:t> </a:t>
            </a:r>
            <a:r>
              <a:rPr lang="en-US" dirty="0">
                <a:latin typeface="Cambria" pitchFamily="18" charset="0"/>
              </a:rPr>
              <a:t>Impact the </a:t>
            </a:r>
            <a:br>
              <a:rPr lang="en-US" dirty="0">
                <a:latin typeface="Cambria" pitchFamily="18" charset="0"/>
              </a:rPr>
            </a:br>
            <a:r>
              <a:rPr lang="en-US" dirty="0">
                <a:latin typeface="Cambria" pitchFamily="18" charset="0"/>
              </a:rPr>
              <a:t>Ecosystem</a:t>
            </a:r>
          </a:p>
        </p:txBody>
      </p:sp>
      <p:sp>
        <p:nvSpPr>
          <p:cNvPr id="3" name="Content Placeholder 2"/>
          <p:cNvSpPr>
            <a:spLocks noGrp="1"/>
          </p:cNvSpPr>
          <p:nvPr>
            <p:ph idx="1"/>
          </p:nvPr>
        </p:nvSpPr>
        <p:spPr>
          <a:xfrm>
            <a:off x="873642" y="1981200"/>
            <a:ext cx="4724400" cy="4495800"/>
          </a:xfrm>
        </p:spPr>
        <p:txBody>
          <a:bodyPr>
            <a:normAutofit/>
          </a:bodyPr>
          <a:lstStyle/>
          <a:p>
            <a:pPr>
              <a:buClr>
                <a:schemeClr val="bg1"/>
              </a:buClr>
              <a:buFont typeface="Wingdings" pitchFamily="2" charset="2"/>
              <a:buChar char="Ø"/>
            </a:pPr>
            <a:r>
              <a:rPr lang="en-US" sz="2400" dirty="0" smtClean="0">
                <a:latin typeface="Cambria" pitchFamily="18" charset="0"/>
              </a:rPr>
              <a:t>Houses, </a:t>
            </a:r>
            <a:r>
              <a:rPr lang="en-US" sz="2400" dirty="0">
                <a:latin typeface="Cambria" pitchFamily="18" charset="0"/>
              </a:rPr>
              <a:t>buildings, and other structures destroyed</a:t>
            </a:r>
          </a:p>
          <a:p>
            <a:pPr>
              <a:buClr>
                <a:schemeClr val="bg1"/>
              </a:buClr>
              <a:buFont typeface="Wingdings" pitchFamily="2" charset="2"/>
              <a:buChar char="Ø"/>
            </a:pPr>
            <a:r>
              <a:rPr lang="en-US" sz="2400" dirty="0" smtClean="0">
                <a:latin typeface="Cambria" pitchFamily="18" charset="0"/>
              </a:rPr>
              <a:t>Fires</a:t>
            </a:r>
            <a:endParaRPr lang="en-US" sz="2400" dirty="0">
              <a:latin typeface="Cambria" pitchFamily="18" charset="0"/>
            </a:endParaRPr>
          </a:p>
          <a:p>
            <a:pPr>
              <a:buClr>
                <a:schemeClr val="bg1"/>
              </a:buClr>
              <a:buFont typeface="Wingdings" pitchFamily="2" charset="2"/>
              <a:buChar char="Ø"/>
            </a:pPr>
            <a:r>
              <a:rPr lang="en-US" sz="2400" dirty="0" smtClean="0">
                <a:latin typeface="Cambria" pitchFamily="18" charset="0"/>
              </a:rPr>
              <a:t>Toxic </a:t>
            </a:r>
            <a:r>
              <a:rPr lang="en-US" sz="2400" dirty="0">
                <a:latin typeface="Cambria" pitchFamily="18" charset="0"/>
              </a:rPr>
              <a:t>gases released into the atmosphere</a:t>
            </a:r>
          </a:p>
          <a:p>
            <a:pPr>
              <a:buClr>
                <a:schemeClr val="bg1"/>
              </a:buClr>
              <a:buFont typeface="Wingdings" pitchFamily="2" charset="2"/>
              <a:buChar char="Ø"/>
            </a:pPr>
            <a:r>
              <a:rPr lang="en-US" sz="2400" dirty="0">
                <a:latin typeface="Cambria" pitchFamily="18" charset="0"/>
              </a:rPr>
              <a:t>Carbon dioxide emitted from volcanoes adds to the natural greenhouse effect.</a:t>
            </a:r>
          </a:p>
          <a:p>
            <a:pPr>
              <a:buClr>
                <a:schemeClr val="bg1"/>
              </a:buClr>
              <a:buFont typeface="Wingdings" pitchFamily="2" charset="2"/>
              <a:buChar char="Ø"/>
            </a:pPr>
            <a:r>
              <a:rPr lang="en-US" sz="2400" dirty="0" smtClean="0">
                <a:latin typeface="Cambria" pitchFamily="18" charset="0"/>
              </a:rPr>
              <a:t>Loss </a:t>
            </a:r>
            <a:r>
              <a:rPr lang="en-US" sz="2400" dirty="0">
                <a:latin typeface="Cambria" pitchFamily="18" charset="0"/>
              </a:rPr>
              <a:t>of </a:t>
            </a:r>
            <a:r>
              <a:rPr lang="en-US" sz="2400" dirty="0" smtClean="0">
                <a:latin typeface="Cambria" pitchFamily="18" charset="0"/>
              </a:rPr>
              <a:t>habitat</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2600" y="1600200"/>
            <a:ext cx="3048000" cy="4384556"/>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2736140914"/>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125113" cy="924475"/>
          </a:xfrm>
        </p:spPr>
        <p:txBody>
          <a:bodyPr/>
          <a:lstStyle/>
          <a:p>
            <a:pPr algn="ctr"/>
            <a:r>
              <a:rPr kumimoji="1" lang="en-US" b="1" dirty="0" smtClean="0">
                <a:solidFill>
                  <a:srgbClr val="FF0000"/>
                </a:solidFill>
                <a:latin typeface="Cambria" pitchFamily="18" charset="0"/>
              </a:rPr>
              <a:t>Blizzards</a:t>
            </a:r>
            <a:endParaRPr lang="en-US" b="1" dirty="0"/>
          </a:p>
        </p:txBody>
      </p:sp>
      <p:sp>
        <p:nvSpPr>
          <p:cNvPr id="3" name="Content Placeholder 2"/>
          <p:cNvSpPr>
            <a:spLocks noGrp="1"/>
          </p:cNvSpPr>
          <p:nvPr>
            <p:ph idx="1"/>
          </p:nvPr>
        </p:nvSpPr>
        <p:spPr>
          <a:xfrm>
            <a:off x="664138" y="1981200"/>
            <a:ext cx="3410157" cy="3450439"/>
          </a:xfrm>
          <a:solidFill>
            <a:srgbClr val="FCFC46"/>
          </a:solidFill>
        </p:spPr>
        <p:txBody>
          <a:bodyPr>
            <a:normAutofit fontScale="92500"/>
          </a:bodyPr>
          <a:lstStyle/>
          <a:p>
            <a:pPr marL="0" indent="0">
              <a:buNone/>
            </a:pPr>
            <a:r>
              <a:rPr lang="en-US" sz="2800" b="1" dirty="0">
                <a:latin typeface="Cambria" pitchFamily="18" charset="0"/>
              </a:rPr>
              <a:t>A violent snowstorm with winds blowing at a minimum speed of 35 miles per hour and visibility of less than one-quarter mile for three hours</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9486" y="1295400"/>
            <a:ext cx="3806524" cy="2579513"/>
          </a:xfrm>
          <a:prstGeom prst="ellipse">
            <a:avLst/>
          </a:prstGeom>
          <a:ln>
            <a:noFill/>
          </a:ln>
          <a:effectLst>
            <a:softEdge rad="112500"/>
          </a:effectLst>
        </p:spPr>
      </p:pic>
    </p:spTree>
    <p:extLst>
      <p:ext uri="{BB962C8B-B14F-4D97-AF65-F5344CB8AC3E}">
        <p14:creationId xmlns:p14="http://schemas.microsoft.com/office/powerpoint/2010/main" val="3848342214"/>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path path="rect">
            <a:fillToRect l="100000" t="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latin typeface="Cambria" pitchFamily="18" charset="0"/>
              </a:rPr>
              <a:t>Definition of Natural Disaster</a:t>
            </a:r>
            <a:endParaRPr lang="en-US" b="1" dirty="0">
              <a:solidFill>
                <a:srgbClr val="0070C0"/>
              </a:solidFill>
              <a:latin typeface="Cambria" pitchFamily="18" charset="0"/>
            </a:endParaRPr>
          </a:p>
        </p:txBody>
      </p:sp>
      <p:sp>
        <p:nvSpPr>
          <p:cNvPr id="3" name="Content Placeholder 2"/>
          <p:cNvSpPr>
            <a:spLocks noGrp="1"/>
          </p:cNvSpPr>
          <p:nvPr>
            <p:ph idx="1"/>
          </p:nvPr>
        </p:nvSpPr>
        <p:spPr>
          <a:xfrm>
            <a:off x="457200" y="2057400"/>
            <a:ext cx="8229600" cy="3733800"/>
          </a:xfrm>
          <a:ln>
            <a:solidFill>
              <a:schemeClr val="accent1"/>
            </a:solidFill>
          </a:ln>
        </p:spPr>
        <p:txBody>
          <a:bodyPr>
            <a:normAutofit lnSpcReduction="10000"/>
          </a:bodyPr>
          <a:lstStyle/>
          <a:p>
            <a:pPr marL="0" indent="0" algn="ctr">
              <a:buNone/>
            </a:pPr>
            <a:r>
              <a:rPr lang="en-US" sz="2300" b="1" dirty="0" smtClean="0">
                <a:solidFill>
                  <a:schemeClr val="tx2">
                    <a:lumMod val="50000"/>
                  </a:schemeClr>
                </a:solidFill>
                <a:latin typeface="Cambria" pitchFamily="18" charset="0"/>
              </a:rPr>
              <a:t>“A </a:t>
            </a:r>
            <a:r>
              <a:rPr lang="en-US" sz="2300" b="1" dirty="0">
                <a:solidFill>
                  <a:schemeClr val="tx2">
                    <a:lumMod val="50000"/>
                  </a:schemeClr>
                </a:solidFill>
                <a:latin typeface="Cambria" pitchFamily="18" charset="0"/>
              </a:rPr>
              <a:t>serious disruption of the functioning of society, </a:t>
            </a:r>
            <a:r>
              <a:rPr lang="en-US" sz="2300" b="1" dirty="0" smtClean="0">
                <a:solidFill>
                  <a:schemeClr val="tx2">
                    <a:lumMod val="50000"/>
                  </a:schemeClr>
                </a:solidFill>
                <a:latin typeface="Cambria" pitchFamily="18" charset="0"/>
              </a:rPr>
              <a:t>causing widespread </a:t>
            </a:r>
            <a:r>
              <a:rPr lang="en-US" sz="2300" b="1" dirty="0">
                <a:solidFill>
                  <a:schemeClr val="tx2">
                    <a:lumMod val="50000"/>
                  </a:schemeClr>
                </a:solidFill>
                <a:latin typeface="Cambria" pitchFamily="18" charset="0"/>
              </a:rPr>
              <a:t>human, material or environmental losses which </a:t>
            </a:r>
            <a:r>
              <a:rPr lang="en-US" sz="2300" b="1" dirty="0" smtClean="0">
                <a:solidFill>
                  <a:schemeClr val="tx2">
                    <a:lumMod val="50000"/>
                  </a:schemeClr>
                </a:solidFill>
                <a:latin typeface="Cambria" pitchFamily="18" charset="0"/>
              </a:rPr>
              <a:t>exceed the </a:t>
            </a:r>
            <a:r>
              <a:rPr lang="en-US" sz="2300" b="1" dirty="0">
                <a:solidFill>
                  <a:schemeClr val="tx2">
                    <a:lumMod val="50000"/>
                  </a:schemeClr>
                </a:solidFill>
                <a:latin typeface="Cambria" pitchFamily="18" charset="0"/>
              </a:rPr>
              <a:t>capacity of the affected society to cope using only its </a:t>
            </a:r>
            <a:r>
              <a:rPr lang="en-US" sz="2300" b="1" dirty="0" smtClean="0">
                <a:solidFill>
                  <a:schemeClr val="tx2">
                    <a:lumMod val="50000"/>
                  </a:schemeClr>
                </a:solidFill>
                <a:latin typeface="Cambria" pitchFamily="18" charset="0"/>
              </a:rPr>
              <a:t>own resources</a:t>
            </a:r>
            <a:r>
              <a:rPr lang="en-US" sz="2300" b="1" dirty="0">
                <a:solidFill>
                  <a:schemeClr val="tx2">
                    <a:lumMod val="50000"/>
                  </a:schemeClr>
                </a:solidFill>
                <a:latin typeface="Cambria" pitchFamily="18" charset="0"/>
              </a:rPr>
              <a:t>” (United Nations</a:t>
            </a:r>
            <a:r>
              <a:rPr lang="en-US" sz="2300" b="1" dirty="0" smtClean="0">
                <a:solidFill>
                  <a:schemeClr val="tx2">
                    <a:lumMod val="50000"/>
                  </a:schemeClr>
                </a:solidFill>
                <a:latin typeface="Cambria" pitchFamily="18" charset="0"/>
              </a:rPr>
              <a:t>)</a:t>
            </a:r>
          </a:p>
          <a:p>
            <a:pPr marL="0" indent="0" algn="ctr">
              <a:buNone/>
            </a:pPr>
            <a:endParaRPr lang="en-US" sz="2300" b="1" dirty="0" smtClean="0">
              <a:solidFill>
                <a:schemeClr val="tx2">
                  <a:lumMod val="50000"/>
                </a:schemeClr>
              </a:solidFill>
              <a:latin typeface="Cambria" pitchFamily="18" charset="0"/>
            </a:endParaRPr>
          </a:p>
          <a:p>
            <a:pPr marL="0" indent="0" algn="ctr">
              <a:buNone/>
            </a:pPr>
            <a:endParaRPr lang="en-US" sz="2300" b="1" dirty="0" smtClean="0">
              <a:solidFill>
                <a:schemeClr val="tx2">
                  <a:lumMod val="50000"/>
                </a:schemeClr>
              </a:solidFill>
              <a:latin typeface="Cambria" pitchFamily="18" charset="0"/>
            </a:endParaRPr>
          </a:p>
          <a:p>
            <a:pPr marL="0" indent="0" algn="ctr">
              <a:buNone/>
            </a:pPr>
            <a:r>
              <a:rPr lang="en-US" sz="2300" b="1" dirty="0" smtClean="0">
                <a:solidFill>
                  <a:schemeClr val="tx2">
                    <a:lumMod val="50000"/>
                  </a:schemeClr>
                </a:solidFill>
                <a:latin typeface="Cambria" pitchFamily="18" charset="0"/>
              </a:rPr>
              <a:t>“An </a:t>
            </a:r>
            <a:r>
              <a:rPr lang="en-US" sz="2300" b="1" dirty="0">
                <a:solidFill>
                  <a:schemeClr val="tx2">
                    <a:lumMod val="50000"/>
                  </a:schemeClr>
                </a:solidFill>
                <a:latin typeface="Cambria" pitchFamily="18" charset="0"/>
              </a:rPr>
              <a:t>event is classified as a disaster if at least 10 people are </a:t>
            </a:r>
            <a:r>
              <a:rPr lang="en-US" sz="2300" b="1" dirty="0" smtClean="0">
                <a:solidFill>
                  <a:schemeClr val="tx2">
                    <a:lumMod val="50000"/>
                  </a:schemeClr>
                </a:solidFill>
                <a:latin typeface="Cambria" pitchFamily="18" charset="0"/>
              </a:rPr>
              <a:t>killed and/or </a:t>
            </a:r>
            <a:r>
              <a:rPr lang="en-US" sz="2300" b="1" dirty="0">
                <a:solidFill>
                  <a:schemeClr val="tx2">
                    <a:lumMod val="50000"/>
                  </a:schemeClr>
                </a:solidFill>
                <a:latin typeface="Cambria" pitchFamily="18" charset="0"/>
              </a:rPr>
              <a:t>100 or more are affected and/or an appeal for </a:t>
            </a:r>
            <a:r>
              <a:rPr lang="en-US" sz="2300" b="1" dirty="0" smtClean="0">
                <a:solidFill>
                  <a:schemeClr val="tx2">
                    <a:lumMod val="50000"/>
                  </a:schemeClr>
                </a:solidFill>
                <a:latin typeface="Cambria" pitchFamily="18" charset="0"/>
              </a:rPr>
              <a:t>international assistance </a:t>
            </a:r>
            <a:r>
              <a:rPr lang="en-US" sz="2300" b="1" dirty="0">
                <a:solidFill>
                  <a:schemeClr val="tx2">
                    <a:lumMod val="50000"/>
                  </a:schemeClr>
                </a:solidFill>
                <a:latin typeface="Cambria" pitchFamily="18" charset="0"/>
              </a:rPr>
              <a:t>is made or a state of emergency declared” (CRED, 2000)</a:t>
            </a:r>
          </a:p>
        </p:txBody>
      </p:sp>
    </p:spTree>
    <p:extLst>
      <p:ext uri="{BB962C8B-B14F-4D97-AF65-F5344CB8AC3E}">
        <p14:creationId xmlns:p14="http://schemas.microsoft.com/office/powerpoint/2010/main" val="1993286462"/>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a:t>
            </a:r>
            <a:r>
              <a:rPr lang="en-US" dirty="0">
                <a:solidFill>
                  <a:srgbClr val="FF0000"/>
                </a:solidFill>
              </a:rPr>
              <a:t>Blizzards</a:t>
            </a:r>
            <a:r>
              <a:rPr lang="en-US" dirty="0"/>
              <a:t> Impact the </a:t>
            </a:r>
            <a:br>
              <a:rPr lang="en-US" dirty="0"/>
            </a:br>
            <a:r>
              <a:rPr lang="en-US" dirty="0">
                <a:latin typeface="Cambria" pitchFamily="18" charset="0"/>
              </a:rPr>
              <a:t>Ecosystem</a:t>
            </a:r>
            <a:endParaRPr lang="en-US" dirty="0"/>
          </a:p>
        </p:txBody>
      </p:sp>
      <p:sp>
        <p:nvSpPr>
          <p:cNvPr id="3" name="Content Placeholder 2"/>
          <p:cNvSpPr>
            <a:spLocks noGrp="1"/>
          </p:cNvSpPr>
          <p:nvPr>
            <p:ph idx="1"/>
          </p:nvPr>
        </p:nvSpPr>
        <p:spPr>
          <a:xfrm>
            <a:off x="609600" y="2057400"/>
            <a:ext cx="4648200" cy="2895600"/>
          </a:xfrm>
        </p:spPr>
        <p:txBody>
          <a:bodyPr>
            <a:normAutofit/>
          </a:bodyPr>
          <a:lstStyle/>
          <a:p>
            <a:pPr>
              <a:buClr>
                <a:schemeClr val="bg1"/>
              </a:buClr>
              <a:buFont typeface="Wingdings" pitchFamily="2" charset="2"/>
              <a:buChar char="Ø"/>
            </a:pPr>
            <a:r>
              <a:rPr lang="en-US" sz="2400" dirty="0" smtClean="0"/>
              <a:t>Flooding </a:t>
            </a:r>
            <a:r>
              <a:rPr lang="en-US" sz="2400" dirty="0"/>
              <a:t>when snows melt</a:t>
            </a:r>
          </a:p>
          <a:p>
            <a:pPr>
              <a:buClr>
                <a:schemeClr val="bg1"/>
              </a:buClr>
              <a:buFont typeface="Wingdings" pitchFamily="2" charset="2"/>
              <a:buChar char="Ø"/>
            </a:pPr>
            <a:r>
              <a:rPr lang="en-US" sz="2400" dirty="0" smtClean="0"/>
              <a:t>Trees </a:t>
            </a:r>
            <a:r>
              <a:rPr lang="en-US" sz="2400" dirty="0"/>
              <a:t>fall</a:t>
            </a:r>
          </a:p>
          <a:p>
            <a:pPr>
              <a:buClr>
                <a:schemeClr val="bg1"/>
              </a:buClr>
              <a:buFont typeface="Wingdings" pitchFamily="2" charset="2"/>
              <a:buChar char="Ø"/>
            </a:pPr>
            <a:r>
              <a:rPr lang="en-US" sz="2400" dirty="0" smtClean="0"/>
              <a:t>Power </a:t>
            </a:r>
            <a:r>
              <a:rPr lang="en-US" sz="2400" dirty="0"/>
              <a:t>outages</a:t>
            </a:r>
          </a:p>
          <a:p>
            <a:pPr>
              <a:buClr>
                <a:schemeClr val="bg1"/>
              </a:buClr>
              <a:buFont typeface="Wingdings" pitchFamily="2" charset="2"/>
              <a:buChar char="Ø"/>
            </a:pPr>
            <a:r>
              <a:rPr lang="en-US" sz="2400" dirty="0" smtClean="0"/>
              <a:t>Hypothermia </a:t>
            </a:r>
            <a:endParaRPr lang="en-US" sz="2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606863">
            <a:off x="5499390" y="1681029"/>
            <a:ext cx="3056204" cy="225132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4400" y="3439986"/>
            <a:ext cx="2600325" cy="1762125"/>
          </a:xfrm>
          <a:prstGeom prst="rect">
            <a:avLst/>
          </a:prstGeom>
          <a:ln>
            <a:noFill/>
          </a:ln>
          <a:effectLst>
            <a:softEdge rad="112500"/>
          </a:effectLst>
        </p:spPr>
      </p:pic>
    </p:spTree>
    <p:extLst>
      <p:ext uri="{BB962C8B-B14F-4D97-AF65-F5344CB8AC3E}">
        <p14:creationId xmlns:p14="http://schemas.microsoft.com/office/powerpoint/2010/main" val="225272907"/>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2000"/>
            <a:lum/>
          </a:blip>
          <a:srcRect/>
          <a:stretch>
            <a:fillRect l="-2000" r="-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10663" y="228600"/>
            <a:ext cx="3124200" cy="1143000"/>
          </a:xfrm>
          <a:solidFill>
            <a:srgbClr val="FCFC46"/>
          </a:solidFill>
        </p:spPr>
        <p:txBody>
          <a:bodyPr>
            <a:normAutofit fontScale="90000"/>
          </a:bodyPr>
          <a:lstStyle/>
          <a:p>
            <a:r>
              <a:rPr kumimoji="1" lang="en-US" b="1" dirty="0" smtClean="0">
                <a:solidFill>
                  <a:srgbClr val="FF0000"/>
                </a:solidFill>
                <a:latin typeface="Cambria" pitchFamily="18" charset="0"/>
              </a:rPr>
              <a:t>Earthquake</a:t>
            </a:r>
            <a:endParaRPr lang="en-US" b="1" dirty="0">
              <a:solidFill>
                <a:srgbClr val="FF0000"/>
              </a:solidFill>
            </a:endParaRPr>
          </a:p>
        </p:txBody>
      </p:sp>
      <p:sp>
        <p:nvSpPr>
          <p:cNvPr id="3" name="Content Placeholder 2"/>
          <p:cNvSpPr>
            <a:spLocks noGrp="1"/>
          </p:cNvSpPr>
          <p:nvPr>
            <p:ph idx="1"/>
          </p:nvPr>
        </p:nvSpPr>
        <p:spPr>
          <a:xfrm>
            <a:off x="342900" y="1524000"/>
            <a:ext cx="8039100" cy="1981200"/>
          </a:xfrm>
          <a:solidFill>
            <a:srgbClr val="FCFC46"/>
          </a:solidFill>
        </p:spPr>
        <p:txBody>
          <a:bodyPr>
            <a:noAutofit/>
          </a:bodyPr>
          <a:lstStyle/>
          <a:p>
            <a:pPr marL="0" indent="0" algn="just">
              <a:buNone/>
            </a:pPr>
            <a:r>
              <a:rPr lang="en-US" b="1" dirty="0">
                <a:latin typeface="Cambria" pitchFamily="18" charset="0"/>
              </a:rPr>
              <a:t>A sudden movement of the earth's crust caused by the release of stress collected along faults or by volcanic </a:t>
            </a:r>
            <a:r>
              <a:rPr lang="en-US" b="1" dirty="0" smtClean="0">
                <a:latin typeface="Cambria" pitchFamily="18" charset="0"/>
              </a:rPr>
              <a:t>activity</a:t>
            </a:r>
            <a:endParaRPr lang="en-US" b="1" dirty="0">
              <a:latin typeface="Cambria"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6600" y="3200400"/>
            <a:ext cx="5257800" cy="3454584"/>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extLst>
      <p:ext uri="{BB962C8B-B14F-4D97-AF65-F5344CB8AC3E}">
        <p14:creationId xmlns:p14="http://schemas.microsoft.com/office/powerpoint/2010/main" val="280815047"/>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latin typeface="Cambria" pitchFamily="18" charset="0"/>
              </a:rPr>
              <a:t>How </a:t>
            </a:r>
            <a:r>
              <a:rPr lang="en-US" dirty="0">
                <a:solidFill>
                  <a:srgbClr val="FF0000"/>
                </a:solidFill>
                <a:latin typeface="Cambria" pitchFamily="18" charset="0"/>
              </a:rPr>
              <a:t>Earthquakes</a:t>
            </a:r>
            <a:r>
              <a:rPr lang="en-US" dirty="0">
                <a:latin typeface="Cambria" pitchFamily="18" charset="0"/>
              </a:rPr>
              <a:t> Impact the </a:t>
            </a:r>
            <a:r>
              <a:rPr lang="en-US" dirty="0" smtClean="0">
                <a:latin typeface="Cambria" pitchFamily="18" charset="0"/>
              </a:rPr>
              <a:t>Ecosystem</a:t>
            </a:r>
            <a:endParaRPr lang="en-US" dirty="0">
              <a:latin typeface="Cambria" pitchFamily="18" charset="0"/>
            </a:endParaRPr>
          </a:p>
        </p:txBody>
      </p:sp>
      <p:sp>
        <p:nvSpPr>
          <p:cNvPr id="6" name="Content Placeholder 5"/>
          <p:cNvSpPr>
            <a:spLocks noGrp="1"/>
          </p:cNvSpPr>
          <p:nvPr>
            <p:ph idx="1"/>
          </p:nvPr>
        </p:nvSpPr>
        <p:spPr>
          <a:xfrm>
            <a:off x="457200" y="1600200"/>
            <a:ext cx="4648200" cy="4525963"/>
          </a:xfrm>
        </p:spPr>
        <p:txBody>
          <a:bodyPr>
            <a:noAutofit/>
          </a:bodyPr>
          <a:lstStyle/>
          <a:p>
            <a:r>
              <a:rPr lang="en-US" dirty="0" smtClean="0">
                <a:latin typeface="Cambria" pitchFamily="18" charset="0"/>
              </a:rPr>
              <a:t>Destroy </a:t>
            </a:r>
            <a:r>
              <a:rPr lang="en-US" dirty="0">
                <a:latin typeface="Cambria" pitchFamily="18" charset="0"/>
              </a:rPr>
              <a:t>buildings </a:t>
            </a:r>
          </a:p>
          <a:p>
            <a:r>
              <a:rPr lang="en-US" dirty="0">
                <a:latin typeface="Cambria" pitchFamily="18" charset="0"/>
              </a:rPr>
              <a:t>Property damage</a:t>
            </a:r>
          </a:p>
          <a:p>
            <a:r>
              <a:rPr lang="en-US" dirty="0">
                <a:latin typeface="Cambria" pitchFamily="18" charset="0"/>
              </a:rPr>
              <a:t>Mud slides</a:t>
            </a:r>
          </a:p>
          <a:p>
            <a:r>
              <a:rPr lang="en-US" dirty="0">
                <a:latin typeface="Cambria" pitchFamily="18" charset="0"/>
              </a:rPr>
              <a:t>Fires</a:t>
            </a:r>
          </a:p>
          <a:p>
            <a:r>
              <a:rPr lang="en-US" dirty="0">
                <a:latin typeface="Cambria" pitchFamily="18" charset="0"/>
              </a:rPr>
              <a:t>Floods</a:t>
            </a:r>
          </a:p>
          <a:p>
            <a:r>
              <a:rPr lang="en-US" dirty="0">
                <a:latin typeface="Cambria" pitchFamily="18" charset="0"/>
              </a:rPr>
              <a:t>Tsunamis </a:t>
            </a:r>
          </a:p>
          <a:p>
            <a:r>
              <a:rPr lang="en-US" dirty="0">
                <a:latin typeface="Cambria" pitchFamily="18" charset="0"/>
              </a:rPr>
              <a:t>Loss of pow</a:t>
            </a:r>
            <a:r>
              <a:rPr lang="en-US" dirty="0" smtClean="0">
                <a:latin typeface="Cambria" pitchFamily="18" charset="0"/>
              </a:rPr>
              <a:t>er</a:t>
            </a:r>
            <a:endParaRPr lang="en-US" dirty="0">
              <a:latin typeface="Cambria"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0" y="1752600"/>
            <a:ext cx="3449398" cy="250507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4924" y="3810000"/>
            <a:ext cx="2986349" cy="196215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962855608"/>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3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52800" y="381000"/>
            <a:ext cx="2660650" cy="804861"/>
          </a:xfrm>
        </p:spPr>
        <p:txBody>
          <a:bodyPr>
            <a:noAutofit/>
          </a:bodyPr>
          <a:lstStyle/>
          <a:p>
            <a:pPr algn="ctr"/>
            <a:r>
              <a:rPr kumimoji="1" lang="en-US" sz="3600" b="1" dirty="0" smtClean="0">
                <a:solidFill>
                  <a:srgbClr val="FF0000"/>
                </a:solidFill>
                <a:latin typeface="Cambria" pitchFamily="18" charset="0"/>
              </a:rPr>
              <a:t>Heat</a:t>
            </a:r>
            <a:endParaRPr lang="en-US" sz="3600" dirty="0"/>
          </a:p>
        </p:txBody>
      </p:sp>
      <p:sp>
        <p:nvSpPr>
          <p:cNvPr id="13" name="Rectangle 12"/>
          <p:cNvSpPr/>
          <p:nvPr/>
        </p:nvSpPr>
        <p:spPr>
          <a:xfrm>
            <a:off x="533400" y="2057400"/>
            <a:ext cx="5388429" cy="3810274"/>
          </a:xfrm>
          <a:prstGeom prst="rect">
            <a:avLst/>
          </a:prstGeom>
        </p:spPr>
        <p:txBody>
          <a:bodyPr wrap="square">
            <a:spAutoFit/>
          </a:bodyPr>
          <a:lstStyle/>
          <a:p>
            <a:pPr marL="342900" lvl="0" indent="-342900" algn="just" eaLnBrk="0" fontAlgn="base" hangingPunct="0">
              <a:spcBef>
                <a:spcPct val="20000"/>
              </a:spcBef>
              <a:spcAft>
                <a:spcPct val="0"/>
              </a:spcAft>
              <a:buClr>
                <a:srgbClr val="3A5047"/>
              </a:buClr>
              <a:buSzPct val="75000"/>
              <a:buFont typeface="Wingdings" pitchFamily="2" charset="2"/>
              <a:buChar char="n"/>
            </a:pPr>
            <a:r>
              <a:rPr kumimoji="1" lang="en-US" sz="3200" kern="0" dirty="0" smtClean="0">
                <a:solidFill>
                  <a:srgbClr val="000000"/>
                </a:solidFill>
                <a:latin typeface="Arial"/>
              </a:rPr>
              <a:t>An </a:t>
            </a:r>
            <a:r>
              <a:rPr kumimoji="1" lang="en-US" sz="3200" kern="0" dirty="0">
                <a:solidFill>
                  <a:srgbClr val="000000"/>
                </a:solidFill>
                <a:latin typeface="Arial"/>
              </a:rPr>
              <a:t>air mass of high temperature covering an extended area and moving relatively </a:t>
            </a:r>
            <a:r>
              <a:rPr kumimoji="1" lang="en-US" sz="3200" kern="0" dirty="0" smtClean="0">
                <a:solidFill>
                  <a:srgbClr val="000000"/>
                </a:solidFill>
                <a:latin typeface="Arial"/>
              </a:rPr>
              <a:t>slowly</a:t>
            </a:r>
          </a:p>
          <a:p>
            <a:pPr marL="342900" lvl="0" indent="-342900" algn="just" eaLnBrk="0" fontAlgn="base" hangingPunct="0">
              <a:spcBef>
                <a:spcPct val="20000"/>
              </a:spcBef>
              <a:spcAft>
                <a:spcPct val="0"/>
              </a:spcAft>
              <a:buClr>
                <a:srgbClr val="3A5047"/>
              </a:buClr>
              <a:buSzPct val="75000"/>
              <a:buFont typeface="Wingdings" pitchFamily="2" charset="2"/>
              <a:buChar char="n"/>
            </a:pPr>
            <a:endParaRPr kumimoji="1" lang="en-US" sz="3200" b="1" kern="0" dirty="0">
              <a:solidFill>
                <a:srgbClr val="000000"/>
              </a:solidFill>
              <a:latin typeface="Arial"/>
            </a:endParaRPr>
          </a:p>
          <a:p>
            <a:pPr marL="342900" lvl="0" indent="-342900" algn="just" eaLnBrk="0" fontAlgn="base" hangingPunct="0">
              <a:spcBef>
                <a:spcPct val="20000"/>
              </a:spcBef>
              <a:spcAft>
                <a:spcPct val="0"/>
              </a:spcAft>
              <a:buClr>
                <a:srgbClr val="3A5047"/>
              </a:buClr>
              <a:buSzPct val="75000"/>
              <a:buFont typeface="Wingdings" pitchFamily="2" charset="2"/>
              <a:buChar char="n"/>
            </a:pPr>
            <a:r>
              <a:rPr kumimoji="1" lang="en-US" sz="3200" kern="0" dirty="0" smtClean="0">
                <a:solidFill>
                  <a:srgbClr val="000000"/>
                </a:solidFill>
                <a:latin typeface="Arial"/>
              </a:rPr>
              <a:t>A </a:t>
            </a:r>
            <a:r>
              <a:rPr kumimoji="1" lang="en-US" sz="3200" kern="0" dirty="0">
                <a:solidFill>
                  <a:srgbClr val="000000"/>
                </a:solidFill>
                <a:latin typeface="Arial"/>
              </a:rPr>
              <a:t>period of </a:t>
            </a:r>
            <a:r>
              <a:rPr kumimoji="1" lang="en-US" sz="3600" kern="0" dirty="0">
                <a:solidFill>
                  <a:srgbClr val="000000"/>
                </a:solidFill>
                <a:latin typeface="Arial"/>
              </a:rPr>
              <a:t>abnormally</a:t>
            </a:r>
            <a:r>
              <a:rPr kumimoji="1" lang="en-US" sz="3200" kern="0" dirty="0">
                <a:solidFill>
                  <a:srgbClr val="000000"/>
                </a:solidFill>
                <a:latin typeface="Arial"/>
              </a:rPr>
              <a:t> hot and usually humid</a:t>
            </a:r>
          </a:p>
        </p:txBody>
      </p:sp>
    </p:spTree>
    <p:extLst>
      <p:ext uri="{BB962C8B-B14F-4D97-AF65-F5344CB8AC3E}">
        <p14:creationId xmlns:p14="http://schemas.microsoft.com/office/powerpoint/2010/main" val="1096636895"/>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0000"/>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bg1"/>
                </a:solidFill>
                <a:latin typeface="Cambria" pitchFamily="18" charset="0"/>
              </a:rPr>
              <a:t>How </a:t>
            </a:r>
            <a:r>
              <a:rPr lang="en-US" dirty="0">
                <a:solidFill>
                  <a:srgbClr val="FF0000"/>
                </a:solidFill>
                <a:latin typeface="Cambria" pitchFamily="18" charset="0"/>
              </a:rPr>
              <a:t>Flooding</a:t>
            </a:r>
            <a:r>
              <a:rPr lang="en-US" dirty="0">
                <a:solidFill>
                  <a:schemeClr val="bg1"/>
                </a:solidFill>
                <a:latin typeface="Cambria" pitchFamily="18" charset="0"/>
              </a:rPr>
              <a:t> Impacts the </a:t>
            </a:r>
            <a:r>
              <a:rPr lang="en-US" dirty="0" smtClean="0">
                <a:solidFill>
                  <a:schemeClr val="bg1"/>
                </a:solidFill>
                <a:latin typeface="Cambria" pitchFamily="18" charset="0"/>
              </a:rPr>
              <a:t/>
            </a:r>
            <a:br>
              <a:rPr lang="en-US" dirty="0" smtClean="0">
                <a:solidFill>
                  <a:schemeClr val="bg1"/>
                </a:solidFill>
                <a:latin typeface="Cambria" pitchFamily="18" charset="0"/>
              </a:rPr>
            </a:br>
            <a:r>
              <a:rPr lang="en-US" dirty="0" smtClean="0">
                <a:solidFill>
                  <a:schemeClr val="bg1"/>
                </a:solidFill>
                <a:latin typeface="Cambria" pitchFamily="18" charset="0"/>
              </a:rPr>
              <a:t>Ecosystem</a:t>
            </a:r>
            <a:endParaRPr lang="en-US" dirty="0">
              <a:solidFill>
                <a:schemeClr val="bg1"/>
              </a:solidFill>
              <a:latin typeface="Cambria" pitchFamily="18" charset="0"/>
            </a:endParaRPr>
          </a:p>
        </p:txBody>
      </p:sp>
      <p:sp>
        <p:nvSpPr>
          <p:cNvPr id="3" name="Content Placeholder 2"/>
          <p:cNvSpPr>
            <a:spLocks noGrp="1"/>
          </p:cNvSpPr>
          <p:nvPr>
            <p:ph idx="1"/>
          </p:nvPr>
        </p:nvSpPr>
        <p:spPr>
          <a:xfrm>
            <a:off x="838200" y="1676400"/>
            <a:ext cx="3810000" cy="4343400"/>
          </a:xfrm>
        </p:spPr>
        <p:txBody>
          <a:bodyPr>
            <a:normAutofit/>
          </a:bodyPr>
          <a:lstStyle/>
          <a:p>
            <a:pPr>
              <a:buClr>
                <a:srgbClr val="FF0000"/>
              </a:buClr>
              <a:buFont typeface="Wingdings" pitchFamily="2" charset="2"/>
              <a:buChar char="Ø"/>
            </a:pPr>
            <a:r>
              <a:rPr lang="en-US" sz="2400" dirty="0" smtClean="0">
                <a:solidFill>
                  <a:schemeClr val="bg1"/>
                </a:solidFill>
                <a:latin typeface="Cambria" pitchFamily="18" charset="0"/>
              </a:rPr>
              <a:t>Disease</a:t>
            </a:r>
            <a:endParaRPr lang="en-US" sz="2400" dirty="0">
              <a:solidFill>
                <a:schemeClr val="bg1"/>
              </a:solidFill>
              <a:latin typeface="Cambria" pitchFamily="18" charset="0"/>
            </a:endParaRPr>
          </a:p>
          <a:p>
            <a:pPr>
              <a:buClr>
                <a:srgbClr val="FF0000"/>
              </a:buClr>
              <a:buFont typeface="Wingdings" pitchFamily="2" charset="2"/>
              <a:buChar char="Ø"/>
            </a:pPr>
            <a:r>
              <a:rPr lang="en-US" sz="2400" dirty="0" smtClean="0">
                <a:solidFill>
                  <a:schemeClr val="bg1"/>
                </a:solidFill>
                <a:latin typeface="Cambria" pitchFamily="18" charset="0"/>
              </a:rPr>
              <a:t>Loss </a:t>
            </a:r>
            <a:r>
              <a:rPr lang="en-US" sz="2400" dirty="0">
                <a:solidFill>
                  <a:schemeClr val="bg1"/>
                </a:solidFill>
                <a:latin typeface="Cambria" pitchFamily="18" charset="0"/>
              </a:rPr>
              <a:t>of habitat</a:t>
            </a:r>
          </a:p>
          <a:p>
            <a:pPr>
              <a:buClr>
                <a:srgbClr val="FF0000"/>
              </a:buClr>
              <a:buFont typeface="Wingdings" pitchFamily="2" charset="2"/>
              <a:buChar char="Ø"/>
            </a:pPr>
            <a:r>
              <a:rPr lang="en-US" sz="2400" dirty="0" smtClean="0">
                <a:solidFill>
                  <a:schemeClr val="bg1"/>
                </a:solidFill>
                <a:latin typeface="Cambria" pitchFamily="18" charset="0"/>
              </a:rPr>
              <a:t>Houses</a:t>
            </a:r>
            <a:r>
              <a:rPr lang="en-US" sz="2400" dirty="0">
                <a:solidFill>
                  <a:schemeClr val="bg1"/>
                </a:solidFill>
                <a:latin typeface="Cambria" pitchFamily="18" charset="0"/>
              </a:rPr>
              <a:t>, buildings, and other structures destroyed</a:t>
            </a:r>
          </a:p>
          <a:p>
            <a:pPr>
              <a:buClr>
                <a:srgbClr val="FF0000"/>
              </a:buClr>
              <a:buFont typeface="Wingdings" pitchFamily="2" charset="2"/>
              <a:buChar char="Ø"/>
            </a:pPr>
            <a:r>
              <a:rPr lang="en-US" sz="2400" dirty="0" smtClean="0">
                <a:solidFill>
                  <a:schemeClr val="bg1"/>
                </a:solidFill>
                <a:latin typeface="Cambria" pitchFamily="18" charset="0"/>
              </a:rPr>
              <a:t>Household </a:t>
            </a:r>
            <a:r>
              <a:rPr lang="en-US" sz="2400" dirty="0">
                <a:solidFill>
                  <a:schemeClr val="bg1"/>
                </a:solidFill>
                <a:latin typeface="Cambria" pitchFamily="18" charset="0"/>
              </a:rPr>
              <a:t>wastes get into the water system</a:t>
            </a:r>
          </a:p>
          <a:p>
            <a:pPr>
              <a:buClr>
                <a:srgbClr val="FF0000"/>
              </a:buClr>
              <a:buFont typeface="Wingdings" pitchFamily="2" charset="2"/>
              <a:buChar char="Ø"/>
            </a:pPr>
            <a:r>
              <a:rPr lang="en-US" sz="2400" dirty="0" smtClean="0">
                <a:solidFill>
                  <a:schemeClr val="bg1"/>
                </a:solidFill>
                <a:latin typeface="Cambria" pitchFamily="18" charset="0"/>
              </a:rPr>
              <a:t>Power </a:t>
            </a:r>
            <a:r>
              <a:rPr lang="en-US" sz="2400" dirty="0">
                <a:solidFill>
                  <a:schemeClr val="bg1"/>
                </a:solidFill>
                <a:latin typeface="Cambria" pitchFamily="18" charset="0"/>
              </a:rPr>
              <a:t>outages </a:t>
            </a:r>
          </a:p>
          <a:p>
            <a:pPr>
              <a:buClr>
                <a:srgbClr val="FF0000"/>
              </a:buClr>
              <a:buFont typeface="Wingdings" pitchFamily="2" charset="2"/>
              <a:buChar char="Ø"/>
            </a:pPr>
            <a:endParaRPr lang="en-US" sz="2400" dirty="0">
              <a:solidFill>
                <a:schemeClr val="bg1"/>
              </a:solidFill>
              <a:latin typeface="Cambria"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0776" y="1685924"/>
            <a:ext cx="3203524" cy="212407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5076" y="3200400"/>
            <a:ext cx="3810000" cy="228600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2979697583"/>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3000"/>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Cambria" pitchFamily="18" charset="0"/>
              </a:rPr>
              <a:t>How </a:t>
            </a:r>
            <a:r>
              <a:rPr lang="en-US" dirty="0">
                <a:solidFill>
                  <a:srgbClr val="FF0000"/>
                </a:solidFill>
                <a:latin typeface="Cambria" pitchFamily="18" charset="0"/>
              </a:rPr>
              <a:t>Tornadoes</a:t>
            </a:r>
            <a:r>
              <a:rPr lang="en-US" dirty="0">
                <a:latin typeface="Cambria" pitchFamily="18" charset="0"/>
              </a:rPr>
              <a:t> Impacts the </a:t>
            </a:r>
            <a:br>
              <a:rPr lang="en-US" dirty="0">
                <a:latin typeface="Cambria" pitchFamily="18" charset="0"/>
              </a:rPr>
            </a:br>
            <a:r>
              <a:rPr lang="en-US" dirty="0">
                <a:latin typeface="Cambria" pitchFamily="18" charset="0"/>
              </a:rPr>
              <a:t>Ecosystem</a:t>
            </a:r>
          </a:p>
        </p:txBody>
      </p:sp>
      <p:sp>
        <p:nvSpPr>
          <p:cNvPr id="3" name="Content Placeholder 2"/>
          <p:cNvSpPr>
            <a:spLocks noGrp="1"/>
          </p:cNvSpPr>
          <p:nvPr>
            <p:ph idx="1"/>
          </p:nvPr>
        </p:nvSpPr>
        <p:spPr>
          <a:xfrm>
            <a:off x="4724400" y="1600200"/>
            <a:ext cx="4038600" cy="4648199"/>
          </a:xfrm>
          <a:solidFill>
            <a:srgbClr val="FCFC46"/>
          </a:solidFill>
        </p:spPr>
        <p:txBody>
          <a:bodyPr>
            <a:normAutofit/>
          </a:bodyPr>
          <a:lstStyle/>
          <a:p>
            <a:pPr>
              <a:buClr>
                <a:schemeClr val="tx2">
                  <a:lumMod val="50000"/>
                </a:schemeClr>
              </a:buClr>
              <a:buFont typeface="Wingdings" pitchFamily="2" charset="2"/>
              <a:buChar char="Ø"/>
            </a:pPr>
            <a:r>
              <a:rPr lang="en-US" sz="2400" dirty="0">
                <a:latin typeface="Cambria" pitchFamily="18" charset="0"/>
              </a:rPr>
              <a:t>Tornadoes could hit hazardous or toxic materials which could carried by a thunderstorm and then transported along ways down stream. </a:t>
            </a:r>
          </a:p>
          <a:p>
            <a:pPr>
              <a:buClr>
                <a:schemeClr val="tx2">
                  <a:lumMod val="50000"/>
                </a:schemeClr>
              </a:buClr>
              <a:buFont typeface="Wingdings" pitchFamily="2" charset="2"/>
              <a:buChar char="Ø"/>
            </a:pPr>
            <a:r>
              <a:rPr lang="en-US" sz="2400" dirty="0" smtClean="0">
                <a:latin typeface="Cambria" pitchFamily="18" charset="0"/>
              </a:rPr>
              <a:t>Could </a:t>
            </a:r>
            <a:r>
              <a:rPr lang="en-US" sz="2400" dirty="0">
                <a:latin typeface="Cambria" pitchFamily="18" charset="0"/>
              </a:rPr>
              <a:t>transport certain types of small animals and plants across the land</a:t>
            </a:r>
          </a:p>
          <a:p>
            <a:pPr>
              <a:buClr>
                <a:schemeClr val="tx2">
                  <a:lumMod val="50000"/>
                </a:schemeClr>
              </a:buClr>
              <a:buFont typeface="Wingdings" pitchFamily="2" charset="2"/>
              <a:buChar char="Ø"/>
            </a:pPr>
            <a:r>
              <a:rPr lang="en-US" sz="2400" dirty="0" smtClean="0">
                <a:latin typeface="Cambria" pitchFamily="18" charset="0"/>
              </a:rPr>
              <a:t>Destroys </a:t>
            </a:r>
            <a:r>
              <a:rPr lang="en-US" sz="2400" dirty="0">
                <a:latin typeface="Cambria" pitchFamily="18" charset="0"/>
              </a:rPr>
              <a:t>topsoil and crops </a:t>
            </a:r>
          </a:p>
        </p:txBody>
      </p:sp>
    </p:spTree>
    <p:extLst>
      <p:ext uri="{BB962C8B-B14F-4D97-AF65-F5344CB8AC3E}">
        <p14:creationId xmlns:p14="http://schemas.microsoft.com/office/powerpoint/2010/main" val="296837466"/>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0"/>
            <a:ext cx="7125113" cy="924475"/>
          </a:xfrm>
        </p:spPr>
        <p:txBody>
          <a:bodyPr>
            <a:normAutofit/>
          </a:bodyPr>
          <a:lstStyle/>
          <a:p>
            <a:pPr algn="ctr"/>
            <a:r>
              <a:rPr lang="en-US" b="1" dirty="0" smtClean="0">
                <a:latin typeface="Cooper Black" pitchFamily="18" charset="0"/>
              </a:rPr>
              <a:t>THANK YOU</a:t>
            </a:r>
            <a:endParaRPr lang="en-US" b="1" dirty="0">
              <a:latin typeface="Cooper Black" pitchFamily="18" charset="0"/>
            </a:endParaRPr>
          </a:p>
        </p:txBody>
      </p:sp>
    </p:spTree>
    <p:extLst>
      <p:ext uri="{BB962C8B-B14F-4D97-AF65-F5344CB8AC3E}">
        <p14:creationId xmlns:p14="http://schemas.microsoft.com/office/powerpoint/2010/main" val="3916118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0"/>
            <a:lum/>
          </a:blip>
          <a:srcRect/>
          <a:stretch>
            <a:fillRect l="-8000" r="-8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Cambria" pitchFamily="18" charset="0"/>
              </a:rPr>
              <a:t>Natural Disasters</a:t>
            </a:r>
            <a:endParaRPr lang="en-US" b="1" dirty="0">
              <a:solidFill>
                <a:srgbClr val="FF0000"/>
              </a:solidFill>
              <a:latin typeface="Cambria" pitchFamily="18" charset="0"/>
            </a:endParaRPr>
          </a:p>
        </p:txBody>
      </p:sp>
      <p:sp>
        <p:nvSpPr>
          <p:cNvPr id="3" name="Content Placeholder 2"/>
          <p:cNvSpPr>
            <a:spLocks noGrp="1"/>
          </p:cNvSpPr>
          <p:nvPr>
            <p:ph idx="1"/>
          </p:nvPr>
        </p:nvSpPr>
        <p:spPr>
          <a:xfrm>
            <a:off x="457200" y="1600200"/>
            <a:ext cx="4114800" cy="4525963"/>
          </a:xfrm>
          <a:solidFill>
            <a:schemeClr val="bg1"/>
          </a:solidFill>
        </p:spPr>
        <p:txBody>
          <a:bodyPr>
            <a:noAutofit/>
          </a:bodyPr>
          <a:lstStyle/>
          <a:p>
            <a:pPr>
              <a:buFont typeface="Wingdings" pitchFamily="2" charset="2"/>
              <a:buChar char="Ø"/>
            </a:pPr>
            <a:r>
              <a:rPr lang="en-US" b="1" dirty="0" smtClean="0">
                <a:latin typeface="Cambria" pitchFamily="18" charset="0"/>
              </a:rPr>
              <a:t>Landslide</a:t>
            </a:r>
          </a:p>
          <a:p>
            <a:pPr>
              <a:buFont typeface="Wingdings" pitchFamily="2" charset="2"/>
              <a:buChar char="Ø"/>
            </a:pPr>
            <a:r>
              <a:rPr kumimoji="1" lang="en-US" b="1" dirty="0" smtClean="0">
                <a:latin typeface="Cambria" pitchFamily="18" charset="0"/>
              </a:rPr>
              <a:t>Drought</a:t>
            </a:r>
          </a:p>
          <a:p>
            <a:pPr>
              <a:buFont typeface="Wingdings" pitchFamily="2" charset="2"/>
              <a:buChar char="Ø"/>
            </a:pPr>
            <a:r>
              <a:rPr kumimoji="1" lang="en-US" b="1" dirty="0" smtClean="0">
                <a:latin typeface="Cambria" pitchFamily="18" charset="0"/>
              </a:rPr>
              <a:t>Floods</a:t>
            </a:r>
          </a:p>
          <a:p>
            <a:pPr>
              <a:buFont typeface="Wingdings" pitchFamily="2" charset="2"/>
              <a:buChar char="Ø"/>
            </a:pPr>
            <a:r>
              <a:rPr kumimoji="1" lang="en-US" b="1" dirty="0" smtClean="0">
                <a:latin typeface="Cambria" pitchFamily="18" charset="0"/>
              </a:rPr>
              <a:t>Tsunami</a:t>
            </a:r>
          </a:p>
          <a:p>
            <a:pPr>
              <a:buFont typeface="Wingdings" pitchFamily="2" charset="2"/>
              <a:buChar char="Ø"/>
            </a:pPr>
            <a:r>
              <a:rPr lang="en-US" b="1" dirty="0">
                <a:latin typeface="Cambria" pitchFamily="18" charset="0"/>
              </a:rPr>
              <a:t>Tropical Cyclones, Typhoons and </a:t>
            </a:r>
            <a:r>
              <a:rPr lang="en-US" b="1" dirty="0" smtClean="0">
                <a:latin typeface="Cambria" pitchFamily="18" charset="0"/>
              </a:rPr>
              <a:t>Hurricanes</a:t>
            </a:r>
            <a:endParaRPr kumimoji="1" lang="en-US" b="1" dirty="0" smtClean="0">
              <a:latin typeface="Cambria" pitchFamily="18" charset="0"/>
            </a:endParaRPr>
          </a:p>
        </p:txBody>
      </p:sp>
      <p:sp>
        <p:nvSpPr>
          <p:cNvPr id="6" name="Content Placeholder 2"/>
          <p:cNvSpPr txBox="1">
            <a:spLocks/>
          </p:cNvSpPr>
          <p:nvPr/>
        </p:nvSpPr>
        <p:spPr>
          <a:xfrm>
            <a:off x="4648200" y="1600200"/>
            <a:ext cx="4114800" cy="4525963"/>
          </a:xfrm>
          <a:prstGeom prst="rect">
            <a:avLst/>
          </a:prstGeom>
          <a:solidFill>
            <a:schemeClr val="bg1"/>
          </a:solidFill>
        </p:spPr>
        <p:txBody>
          <a:bodyPr vert="horz" lIns="91440" tIns="45720" rIns="91440" bIns="45720" rtlCol="0">
            <a:noAutofit/>
          </a:bodyPr>
          <a:lstStyle>
            <a:lvl1pPr marL="342900" indent="-342900">
              <a:spcBef>
                <a:spcPct val="20000"/>
              </a:spcBef>
              <a:buFont typeface="Wingdings" pitchFamily="2" charset="2"/>
              <a:buChar char="Ø"/>
              <a:defRPr sz="3200" b="1">
                <a:solidFill>
                  <a:srgbClr val="FFFF00"/>
                </a:solidFill>
                <a:latin typeface="Cambria" pitchFamily="18" charset="0"/>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dirty="0">
                <a:solidFill>
                  <a:schemeClr val="tx1"/>
                </a:solidFill>
              </a:rPr>
              <a:t>Lightning</a:t>
            </a:r>
          </a:p>
          <a:p>
            <a:r>
              <a:rPr lang="en-US" dirty="0">
                <a:solidFill>
                  <a:schemeClr val="tx1"/>
                </a:solidFill>
              </a:rPr>
              <a:t>Fire </a:t>
            </a:r>
          </a:p>
          <a:p>
            <a:r>
              <a:rPr lang="en-US" dirty="0">
                <a:solidFill>
                  <a:schemeClr val="tx1"/>
                </a:solidFill>
              </a:rPr>
              <a:t>Tornados</a:t>
            </a:r>
          </a:p>
          <a:p>
            <a:r>
              <a:rPr lang="en-US" dirty="0">
                <a:solidFill>
                  <a:schemeClr val="tx1"/>
                </a:solidFill>
              </a:rPr>
              <a:t>Volcanoes</a:t>
            </a:r>
          </a:p>
          <a:p>
            <a:r>
              <a:rPr lang="en-US" dirty="0">
                <a:solidFill>
                  <a:schemeClr val="tx1"/>
                </a:solidFill>
              </a:rPr>
              <a:t>Blizzards</a:t>
            </a:r>
          </a:p>
          <a:p>
            <a:r>
              <a:rPr lang="en-US" dirty="0">
                <a:solidFill>
                  <a:schemeClr val="tx1"/>
                </a:solidFill>
              </a:rPr>
              <a:t>Earthquake</a:t>
            </a:r>
          </a:p>
          <a:p>
            <a:r>
              <a:rPr lang="en-US" dirty="0">
                <a:solidFill>
                  <a:schemeClr val="tx1"/>
                </a:solidFill>
              </a:rPr>
              <a:t>Heat</a:t>
            </a:r>
          </a:p>
        </p:txBody>
      </p:sp>
    </p:spTree>
    <p:extLst>
      <p:ext uri="{BB962C8B-B14F-4D97-AF65-F5344CB8AC3E}">
        <p14:creationId xmlns:p14="http://schemas.microsoft.com/office/powerpoint/2010/main" val="22728999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latin typeface="Cambria" pitchFamily="18" charset="0"/>
              </a:rPr>
              <a:t>Landslide</a:t>
            </a:r>
            <a:endParaRPr lang="en-US" b="1" dirty="0">
              <a:solidFill>
                <a:srgbClr val="C00000"/>
              </a:solidFill>
              <a:latin typeface="Cambria" pitchFamily="18" charset="0"/>
            </a:endParaRPr>
          </a:p>
        </p:txBody>
      </p:sp>
      <p:sp>
        <p:nvSpPr>
          <p:cNvPr id="3" name="Content Placeholder 2"/>
          <p:cNvSpPr>
            <a:spLocks noGrp="1"/>
          </p:cNvSpPr>
          <p:nvPr>
            <p:ph sz="half" idx="2"/>
          </p:nvPr>
        </p:nvSpPr>
        <p:spPr>
          <a:xfrm>
            <a:off x="457200" y="1447800"/>
            <a:ext cx="4572000" cy="4876799"/>
          </a:xfrm>
        </p:spPr>
        <p:txBody>
          <a:bodyPr>
            <a:normAutofit fontScale="92500" lnSpcReduction="20000"/>
          </a:bodyPr>
          <a:lstStyle/>
          <a:p>
            <a:pPr algn="just">
              <a:buFont typeface="Wingdings" pitchFamily="2" charset="2"/>
              <a:buChar char="v"/>
            </a:pPr>
            <a:r>
              <a:rPr lang="en-US" b="1" dirty="0" smtClean="0">
                <a:latin typeface="Cambria" pitchFamily="18" charset="0"/>
              </a:rPr>
              <a:t> </a:t>
            </a:r>
            <a:r>
              <a:rPr lang="en-US" b="1" dirty="0">
                <a:latin typeface="Cambria" pitchFamily="18" charset="0"/>
              </a:rPr>
              <a:t>A landslide is a geological </a:t>
            </a:r>
            <a:r>
              <a:rPr lang="en-US" b="1" dirty="0" smtClean="0">
                <a:latin typeface="Cambria" pitchFamily="18" charset="0"/>
              </a:rPr>
              <a:t>phenomenon which </a:t>
            </a:r>
            <a:r>
              <a:rPr lang="en-US" b="1" dirty="0">
                <a:latin typeface="Cambria" pitchFamily="18" charset="0"/>
              </a:rPr>
              <a:t>includes a wide range of </a:t>
            </a:r>
            <a:r>
              <a:rPr lang="en-US" b="1" dirty="0" smtClean="0">
                <a:latin typeface="Cambria" pitchFamily="18" charset="0"/>
              </a:rPr>
              <a:t>ground movement</a:t>
            </a:r>
            <a:r>
              <a:rPr lang="en-US" b="1" dirty="0">
                <a:latin typeface="Cambria" pitchFamily="18" charset="0"/>
              </a:rPr>
              <a:t>, such as rock falls, </a:t>
            </a:r>
            <a:r>
              <a:rPr lang="en-US" b="1" dirty="0" smtClean="0">
                <a:latin typeface="Cambria" pitchFamily="18" charset="0"/>
              </a:rPr>
              <a:t>deep failure </a:t>
            </a:r>
            <a:r>
              <a:rPr lang="en-US" b="1" dirty="0">
                <a:latin typeface="Cambria" pitchFamily="18" charset="0"/>
              </a:rPr>
              <a:t>of slopes, and shallow </a:t>
            </a:r>
            <a:r>
              <a:rPr lang="en-US" b="1" dirty="0" smtClean="0">
                <a:latin typeface="Cambria" pitchFamily="18" charset="0"/>
              </a:rPr>
              <a:t>debris flow.</a:t>
            </a:r>
          </a:p>
          <a:p>
            <a:pPr algn="just">
              <a:buFont typeface="Wingdings" pitchFamily="2" charset="2"/>
              <a:buChar char="v"/>
            </a:pPr>
            <a:endParaRPr lang="en-US" b="1" dirty="0">
              <a:latin typeface="Cambria" pitchFamily="18" charset="0"/>
            </a:endParaRPr>
          </a:p>
          <a:p>
            <a:pPr algn="just">
              <a:buFont typeface="Wingdings" pitchFamily="2" charset="2"/>
              <a:buChar char="v"/>
            </a:pPr>
            <a:r>
              <a:rPr lang="en-US" b="1" dirty="0" smtClean="0">
                <a:latin typeface="Cambria" pitchFamily="18" charset="0"/>
              </a:rPr>
              <a:t>Gravity </a:t>
            </a:r>
            <a:r>
              <a:rPr lang="en-US" b="1" dirty="0">
                <a:latin typeface="Cambria" pitchFamily="18" charset="0"/>
              </a:rPr>
              <a:t>acting on an </a:t>
            </a:r>
            <a:r>
              <a:rPr lang="en-US" b="1" dirty="0" smtClean="0">
                <a:latin typeface="Cambria" pitchFamily="18" charset="0"/>
              </a:rPr>
              <a:t>over steepened </a:t>
            </a:r>
            <a:r>
              <a:rPr lang="en-US" b="1" dirty="0">
                <a:latin typeface="Cambria" pitchFamily="18" charset="0"/>
              </a:rPr>
              <a:t>slope is the primary </a:t>
            </a:r>
            <a:r>
              <a:rPr lang="en-US" b="1" dirty="0" smtClean="0">
                <a:latin typeface="Cambria" pitchFamily="18" charset="0"/>
              </a:rPr>
              <a:t>reason for </a:t>
            </a:r>
            <a:r>
              <a:rPr lang="en-US" b="1" dirty="0">
                <a:latin typeface="Cambria" pitchFamily="18" charset="0"/>
              </a:rPr>
              <a:t>a </a:t>
            </a:r>
            <a:r>
              <a:rPr lang="en-US" b="1" dirty="0" smtClean="0">
                <a:latin typeface="Cambria" pitchFamily="18" charset="0"/>
              </a:rPr>
              <a:t>landslide</a:t>
            </a:r>
          </a:p>
          <a:p>
            <a:pPr algn="just">
              <a:buFont typeface="Wingdings" pitchFamily="2" charset="2"/>
              <a:buChar char="v"/>
            </a:pPr>
            <a:endParaRPr lang="en-US" b="1" dirty="0">
              <a:latin typeface="Cambria" pitchFamily="18" charset="0"/>
            </a:endParaRPr>
          </a:p>
          <a:p>
            <a:pPr algn="just">
              <a:buFont typeface="Wingdings" pitchFamily="2" charset="2"/>
              <a:buChar char="v"/>
            </a:pPr>
            <a:r>
              <a:rPr lang="en-US" b="1" dirty="0" smtClean="0">
                <a:latin typeface="Cambria" pitchFamily="18" charset="0"/>
              </a:rPr>
              <a:t>An </a:t>
            </a:r>
            <a:r>
              <a:rPr lang="en-US" b="1" dirty="0">
                <a:latin typeface="Cambria" pitchFamily="18" charset="0"/>
              </a:rPr>
              <a:t>avalanche is caused when a build </a:t>
            </a:r>
            <a:r>
              <a:rPr lang="en-US" b="1" dirty="0" smtClean="0">
                <a:latin typeface="Cambria" pitchFamily="18" charset="0"/>
              </a:rPr>
              <a:t>up of </a:t>
            </a:r>
            <a:r>
              <a:rPr lang="en-US" b="1" dirty="0">
                <a:latin typeface="Cambria" pitchFamily="18" charset="0"/>
              </a:rPr>
              <a:t>snow is released down a slope, and </a:t>
            </a:r>
            <a:r>
              <a:rPr lang="en-US" b="1" dirty="0" smtClean="0">
                <a:latin typeface="Cambria" pitchFamily="18" charset="0"/>
              </a:rPr>
              <a:t>is one </a:t>
            </a:r>
            <a:r>
              <a:rPr lang="en-US" b="1" dirty="0">
                <a:latin typeface="Cambria" pitchFamily="18" charset="0"/>
              </a:rPr>
              <a:t>of the major dangers faced in </a:t>
            </a:r>
            <a:r>
              <a:rPr lang="en-US" b="1" dirty="0" smtClean="0">
                <a:latin typeface="Cambria" pitchFamily="18" charset="0"/>
              </a:rPr>
              <a:t>the mountains </a:t>
            </a:r>
            <a:r>
              <a:rPr lang="en-US" b="1" dirty="0">
                <a:latin typeface="Cambria" pitchFamily="18" charset="0"/>
              </a:rPr>
              <a:t>in winter</a:t>
            </a:r>
          </a:p>
        </p:txBody>
      </p:sp>
      <p:pic>
        <p:nvPicPr>
          <p:cNvPr id="9" name="Content Placeholder 8"/>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5301343" y="1447800"/>
            <a:ext cx="3026966" cy="2209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Content Placeholder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3896831"/>
            <a:ext cx="3080657" cy="220841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95014114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125113" cy="924475"/>
          </a:xfrm>
        </p:spPr>
        <p:txBody>
          <a:bodyPr/>
          <a:lstStyle/>
          <a:p>
            <a:r>
              <a:rPr lang="en-US" b="1" dirty="0">
                <a:solidFill>
                  <a:srgbClr val="C00000"/>
                </a:solidFill>
                <a:latin typeface="Cambria" pitchFamily="18" charset="0"/>
              </a:rPr>
              <a:t>Drought</a:t>
            </a:r>
          </a:p>
        </p:txBody>
      </p:sp>
      <p:sp>
        <p:nvSpPr>
          <p:cNvPr id="3" name="Content Placeholder 2"/>
          <p:cNvSpPr>
            <a:spLocks noGrp="1"/>
          </p:cNvSpPr>
          <p:nvPr>
            <p:ph idx="1"/>
          </p:nvPr>
        </p:nvSpPr>
        <p:spPr>
          <a:xfrm>
            <a:off x="609600" y="1165793"/>
            <a:ext cx="7927728" cy="739207"/>
          </a:xfrm>
          <a:solidFill>
            <a:srgbClr val="FFFF00"/>
          </a:solidFill>
        </p:spPr>
        <p:txBody>
          <a:bodyPr>
            <a:noAutofit/>
          </a:bodyPr>
          <a:lstStyle/>
          <a:p>
            <a:pPr marL="0" indent="0" algn="ctr">
              <a:buNone/>
            </a:pPr>
            <a:r>
              <a:rPr lang="en-US" sz="2400" b="1" dirty="0" smtClean="0">
                <a:solidFill>
                  <a:schemeClr val="tx2">
                    <a:lumMod val="25000"/>
                  </a:schemeClr>
                </a:solidFill>
                <a:latin typeface="Cambria" pitchFamily="18" charset="0"/>
              </a:rPr>
              <a:t>A </a:t>
            </a:r>
            <a:r>
              <a:rPr lang="en-US" sz="2400" b="1" dirty="0">
                <a:solidFill>
                  <a:schemeClr val="tx2">
                    <a:lumMod val="25000"/>
                  </a:schemeClr>
                </a:solidFill>
                <a:latin typeface="Cambria" pitchFamily="18" charset="0"/>
              </a:rPr>
              <a:t>long period of abnormally low rainfall, especially one that adversely affects growing or living conditions. </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425" y="2157413"/>
            <a:ext cx="4886549" cy="392089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2600" y="2141594"/>
            <a:ext cx="2517806" cy="39525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396063032"/>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3000"/>
            <a:lum/>
          </a:blip>
          <a:srcRect/>
          <a:stretch>
            <a:fillRect l="-5000" r="-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1"/>
            <a:ext cx="6934200" cy="762000"/>
          </a:xfrm>
        </p:spPr>
        <p:txBody>
          <a:bodyPr>
            <a:normAutofit fontScale="90000"/>
          </a:bodyPr>
          <a:lstStyle/>
          <a:p>
            <a:r>
              <a:rPr lang="en-US" dirty="0">
                <a:solidFill>
                  <a:srgbClr val="C00000"/>
                </a:solidFill>
                <a:latin typeface="Cambria" pitchFamily="18" charset="0"/>
              </a:rPr>
              <a:t>How </a:t>
            </a:r>
            <a:r>
              <a:rPr lang="en-US" dirty="0">
                <a:solidFill>
                  <a:srgbClr val="FF0000"/>
                </a:solidFill>
                <a:latin typeface="Cambria" pitchFamily="18" charset="0"/>
              </a:rPr>
              <a:t>Drought </a:t>
            </a:r>
            <a:r>
              <a:rPr lang="en-US" dirty="0" smtClean="0">
                <a:solidFill>
                  <a:srgbClr val="C00000"/>
                </a:solidFill>
                <a:latin typeface="Cambria" pitchFamily="18" charset="0"/>
              </a:rPr>
              <a:t>Impacts the Ecosystem</a:t>
            </a:r>
            <a:endParaRPr lang="en-US" dirty="0">
              <a:solidFill>
                <a:srgbClr val="C00000"/>
              </a:solidFill>
              <a:latin typeface="Cambria" pitchFamily="18" charset="0"/>
            </a:endParaRPr>
          </a:p>
        </p:txBody>
      </p:sp>
      <p:sp>
        <p:nvSpPr>
          <p:cNvPr id="3" name="Content Placeholder 2"/>
          <p:cNvSpPr>
            <a:spLocks noGrp="1"/>
          </p:cNvSpPr>
          <p:nvPr>
            <p:ph idx="1"/>
          </p:nvPr>
        </p:nvSpPr>
        <p:spPr>
          <a:xfrm>
            <a:off x="381000" y="1523999"/>
            <a:ext cx="8762999" cy="4495801"/>
          </a:xfrm>
        </p:spPr>
        <p:txBody>
          <a:bodyPr>
            <a:noAutofit/>
          </a:bodyPr>
          <a:lstStyle/>
          <a:p>
            <a:pPr>
              <a:lnSpc>
                <a:spcPct val="80000"/>
              </a:lnSpc>
              <a:buFont typeface="Wingdings" pitchFamily="2" charset="2"/>
              <a:buChar char="Ø"/>
            </a:pPr>
            <a:r>
              <a:rPr lang="en-US" sz="2800" b="1" dirty="0" smtClean="0">
                <a:solidFill>
                  <a:schemeClr val="tx2">
                    <a:lumMod val="10000"/>
                  </a:schemeClr>
                </a:solidFill>
                <a:latin typeface="Cambria" pitchFamily="18" charset="0"/>
              </a:rPr>
              <a:t>Young </a:t>
            </a:r>
            <a:r>
              <a:rPr lang="en-US" sz="2800" b="1" dirty="0">
                <a:solidFill>
                  <a:schemeClr val="tx2">
                    <a:lumMod val="10000"/>
                  </a:schemeClr>
                </a:solidFill>
                <a:latin typeface="Cambria" pitchFamily="18" charset="0"/>
              </a:rPr>
              <a:t>trees die</a:t>
            </a:r>
          </a:p>
          <a:p>
            <a:pPr>
              <a:lnSpc>
                <a:spcPct val="80000"/>
              </a:lnSpc>
              <a:buFont typeface="Wingdings" pitchFamily="2" charset="2"/>
              <a:buChar char="Ø"/>
            </a:pPr>
            <a:r>
              <a:rPr lang="en-US" sz="2800" b="1" dirty="0" smtClean="0">
                <a:solidFill>
                  <a:schemeClr val="tx2">
                    <a:lumMod val="10000"/>
                  </a:schemeClr>
                </a:solidFill>
                <a:latin typeface="Cambria" pitchFamily="18" charset="0"/>
              </a:rPr>
              <a:t>Dried </a:t>
            </a:r>
            <a:r>
              <a:rPr lang="en-US" sz="2800" b="1" dirty="0">
                <a:solidFill>
                  <a:schemeClr val="tx2">
                    <a:lumMod val="10000"/>
                  </a:schemeClr>
                </a:solidFill>
                <a:latin typeface="Cambria" pitchFamily="18" charset="0"/>
              </a:rPr>
              <a:t>up lakes and other water sources </a:t>
            </a:r>
          </a:p>
          <a:p>
            <a:pPr>
              <a:lnSpc>
                <a:spcPct val="80000"/>
              </a:lnSpc>
              <a:buFont typeface="Wingdings" pitchFamily="2" charset="2"/>
              <a:buChar char="Ø"/>
            </a:pPr>
            <a:r>
              <a:rPr lang="en-US" sz="2800" b="1" dirty="0" smtClean="0">
                <a:solidFill>
                  <a:schemeClr val="tx2">
                    <a:lumMod val="10000"/>
                  </a:schemeClr>
                </a:solidFill>
                <a:latin typeface="Cambria" pitchFamily="18" charset="0"/>
              </a:rPr>
              <a:t>Loss </a:t>
            </a:r>
            <a:r>
              <a:rPr lang="en-US" sz="2800" b="1" dirty="0">
                <a:solidFill>
                  <a:schemeClr val="tx2">
                    <a:lumMod val="10000"/>
                  </a:schemeClr>
                </a:solidFill>
                <a:latin typeface="Cambria" pitchFamily="18" charset="0"/>
              </a:rPr>
              <a:t>of livestock and </a:t>
            </a:r>
            <a:r>
              <a:rPr lang="en-US" sz="2800" b="1" dirty="0" smtClean="0">
                <a:solidFill>
                  <a:schemeClr val="tx2">
                    <a:lumMod val="10000"/>
                  </a:schemeClr>
                </a:solidFill>
                <a:latin typeface="Cambria" pitchFamily="18" charset="0"/>
              </a:rPr>
              <a:t>crops</a:t>
            </a:r>
            <a:endParaRPr lang="en-US" sz="2800" b="1" dirty="0">
              <a:solidFill>
                <a:schemeClr val="tx2">
                  <a:lumMod val="10000"/>
                </a:schemeClr>
              </a:solidFill>
              <a:latin typeface="Cambria" pitchFamily="18" charset="0"/>
            </a:endParaRPr>
          </a:p>
          <a:p>
            <a:pPr>
              <a:lnSpc>
                <a:spcPct val="80000"/>
              </a:lnSpc>
              <a:buFont typeface="Wingdings" pitchFamily="2" charset="2"/>
              <a:buChar char="Ø"/>
            </a:pPr>
            <a:r>
              <a:rPr lang="en-US" sz="2800" b="1" dirty="0">
                <a:solidFill>
                  <a:schemeClr val="tx2">
                    <a:lumMod val="10000"/>
                  </a:schemeClr>
                </a:solidFill>
                <a:latin typeface="Cambria" pitchFamily="18" charset="0"/>
              </a:rPr>
              <a:t>L</a:t>
            </a:r>
            <a:r>
              <a:rPr lang="en-US" sz="2800" b="1" dirty="0" smtClean="0">
                <a:solidFill>
                  <a:schemeClr val="tx2">
                    <a:lumMod val="10000"/>
                  </a:schemeClr>
                </a:solidFill>
                <a:latin typeface="Cambria" pitchFamily="18" charset="0"/>
              </a:rPr>
              <a:t>osses </a:t>
            </a:r>
            <a:r>
              <a:rPr lang="en-US" sz="2800" b="1" dirty="0">
                <a:solidFill>
                  <a:schemeClr val="tx2">
                    <a:lumMod val="10000"/>
                  </a:schemeClr>
                </a:solidFill>
                <a:latin typeface="Cambria" pitchFamily="18" charset="0"/>
              </a:rPr>
              <a:t>of fish and wildlife habitat</a:t>
            </a:r>
          </a:p>
          <a:p>
            <a:pPr>
              <a:lnSpc>
                <a:spcPct val="80000"/>
              </a:lnSpc>
              <a:buFont typeface="Wingdings" pitchFamily="2" charset="2"/>
              <a:buChar char="Ø"/>
            </a:pPr>
            <a:r>
              <a:rPr lang="en-US" sz="2800" b="1" dirty="0" smtClean="0">
                <a:solidFill>
                  <a:schemeClr val="tx2">
                    <a:lumMod val="10000"/>
                  </a:schemeClr>
                </a:solidFill>
                <a:latin typeface="Cambria" pitchFamily="18" charset="0"/>
              </a:rPr>
              <a:t>Lack </a:t>
            </a:r>
            <a:r>
              <a:rPr lang="en-US" sz="2800" b="1" dirty="0">
                <a:solidFill>
                  <a:schemeClr val="tx2">
                    <a:lumMod val="10000"/>
                  </a:schemeClr>
                </a:solidFill>
                <a:latin typeface="Cambria" pitchFamily="18" charset="0"/>
              </a:rPr>
              <a:t>of food and drinking water for wild animals </a:t>
            </a:r>
          </a:p>
          <a:p>
            <a:pPr>
              <a:lnSpc>
                <a:spcPct val="80000"/>
              </a:lnSpc>
              <a:buFont typeface="Wingdings" pitchFamily="2" charset="2"/>
              <a:buChar char="Ø"/>
            </a:pPr>
            <a:r>
              <a:rPr lang="en-US" sz="2800" b="1" dirty="0" smtClean="0">
                <a:solidFill>
                  <a:schemeClr val="tx2">
                    <a:lumMod val="10000"/>
                  </a:schemeClr>
                </a:solidFill>
                <a:latin typeface="Cambria" pitchFamily="18" charset="0"/>
              </a:rPr>
              <a:t>Increase </a:t>
            </a:r>
            <a:r>
              <a:rPr lang="en-US" sz="2800" b="1" dirty="0">
                <a:solidFill>
                  <a:schemeClr val="tx2">
                    <a:lumMod val="10000"/>
                  </a:schemeClr>
                </a:solidFill>
                <a:latin typeface="Cambria" pitchFamily="18" charset="0"/>
              </a:rPr>
              <a:t>in disease in wild animals, because of reduced food and water supplies</a:t>
            </a:r>
          </a:p>
          <a:p>
            <a:pPr>
              <a:lnSpc>
                <a:spcPct val="80000"/>
              </a:lnSpc>
              <a:buFont typeface="Wingdings" pitchFamily="2" charset="2"/>
              <a:buChar char="Ø"/>
            </a:pPr>
            <a:r>
              <a:rPr lang="en-US" sz="2800" b="1" dirty="0" smtClean="0">
                <a:solidFill>
                  <a:schemeClr val="tx2">
                    <a:lumMod val="10000"/>
                  </a:schemeClr>
                </a:solidFill>
                <a:latin typeface="Cambria" pitchFamily="18" charset="0"/>
              </a:rPr>
              <a:t>Migration </a:t>
            </a:r>
            <a:r>
              <a:rPr lang="en-US" sz="2800" b="1" dirty="0">
                <a:solidFill>
                  <a:schemeClr val="tx2">
                    <a:lumMod val="10000"/>
                  </a:schemeClr>
                </a:solidFill>
                <a:latin typeface="Cambria" pitchFamily="18" charset="0"/>
              </a:rPr>
              <a:t>of wild animals</a:t>
            </a:r>
            <a:r>
              <a:rPr lang="en-US" sz="2800" b="1" dirty="0" smtClean="0">
                <a:solidFill>
                  <a:schemeClr val="tx2">
                    <a:lumMod val="10000"/>
                  </a:schemeClr>
                </a:solidFill>
                <a:latin typeface="Cambria" pitchFamily="18" charset="0"/>
              </a:rPr>
              <a:t>,</a:t>
            </a:r>
            <a:endParaRPr lang="en-US" sz="2800" b="1" dirty="0">
              <a:solidFill>
                <a:schemeClr val="tx2">
                  <a:lumMod val="10000"/>
                </a:schemeClr>
              </a:solidFill>
              <a:latin typeface="Cambria" pitchFamily="18" charset="0"/>
            </a:endParaRPr>
          </a:p>
          <a:p>
            <a:pPr>
              <a:lnSpc>
                <a:spcPct val="80000"/>
              </a:lnSpc>
              <a:buFont typeface="Wingdings" pitchFamily="2" charset="2"/>
              <a:buChar char="Ø"/>
            </a:pPr>
            <a:r>
              <a:rPr lang="en-US" sz="2800" b="1" dirty="0" smtClean="0">
                <a:solidFill>
                  <a:schemeClr val="tx2">
                    <a:lumMod val="10000"/>
                  </a:schemeClr>
                </a:solidFill>
                <a:latin typeface="Cambria" pitchFamily="18" charset="0"/>
              </a:rPr>
              <a:t>Lower </a:t>
            </a:r>
            <a:r>
              <a:rPr lang="en-US" sz="2800" b="1" dirty="0">
                <a:solidFill>
                  <a:schemeClr val="tx2">
                    <a:lumMod val="10000"/>
                  </a:schemeClr>
                </a:solidFill>
                <a:latin typeface="Cambria" pitchFamily="18" charset="0"/>
              </a:rPr>
              <a:t>water levels in reservoirs, lakes, and ponds </a:t>
            </a:r>
          </a:p>
          <a:p>
            <a:pPr>
              <a:lnSpc>
                <a:spcPct val="80000"/>
              </a:lnSpc>
              <a:buFont typeface="Wingdings" pitchFamily="2" charset="2"/>
              <a:buChar char="Ø"/>
            </a:pPr>
            <a:r>
              <a:rPr lang="en-US" sz="2800" b="1" dirty="0" smtClean="0">
                <a:solidFill>
                  <a:schemeClr val="tx2">
                    <a:lumMod val="10000"/>
                  </a:schemeClr>
                </a:solidFill>
                <a:latin typeface="Cambria" pitchFamily="18" charset="0"/>
              </a:rPr>
              <a:t>Loss </a:t>
            </a:r>
            <a:r>
              <a:rPr lang="en-US" sz="2800" b="1" dirty="0">
                <a:solidFill>
                  <a:schemeClr val="tx2">
                    <a:lumMod val="10000"/>
                  </a:schemeClr>
                </a:solidFill>
                <a:latin typeface="Cambria" pitchFamily="18" charset="0"/>
              </a:rPr>
              <a:t>of wetlands</a:t>
            </a:r>
          </a:p>
          <a:p>
            <a:pPr>
              <a:lnSpc>
                <a:spcPct val="80000"/>
              </a:lnSpc>
              <a:buFont typeface="Wingdings" pitchFamily="2" charset="2"/>
              <a:buChar char="Ø"/>
            </a:pPr>
            <a:r>
              <a:rPr lang="en-US" sz="2800" b="1" dirty="0" smtClean="0">
                <a:solidFill>
                  <a:schemeClr val="tx2">
                    <a:lumMod val="10000"/>
                  </a:schemeClr>
                </a:solidFill>
                <a:latin typeface="Cambria" pitchFamily="18" charset="0"/>
              </a:rPr>
              <a:t>More fires, </a:t>
            </a:r>
            <a:r>
              <a:rPr lang="en-US" sz="2800" b="1" dirty="0">
                <a:solidFill>
                  <a:schemeClr val="tx2">
                    <a:lumMod val="10000"/>
                  </a:schemeClr>
                </a:solidFill>
                <a:latin typeface="Cambria" pitchFamily="18" charset="0"/>
              </a:rPr>
              <a:t>reduced soil quality </a:t>
            </a:r>
          </a:p>
        </p:txBody>
      </p:sp>
    </p:spTree>
    <p:extLst>
      <p:ext uri="{BB962C8B-B14F-4D97-AF65-F5344CB8AC3E}">
        <p14:creationId xmlns:p14="http://schemas.microsoft.com/office/powerpoint/2010/main" val="355509039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125113" cy="924475"/>
          </a:xfrm>
        </p:spPr>
        <p:txBody>
          <a:bodyPr/>
          <a:lstStyle/>
          <a:p>
            <a:r>
              <a:rPr lang="en-US" b="1" dirty="0" smtClean="0">
                <a:latin typeface="Cambria" pitchFamily="18" charset="0"/>
              </a:rPr>
              <a:t>Flood</a:t>
            </a:r>
            <a:endParaRPr lang="en-US" b="1" dirty="0">
              <a:latin typeface="Cambria" pitchFamily="18" charset="0"/>
            </a:endParaRPr>
          </a:p>
        </p:txBody>
      </p:sp>
      <p:sp>
        <p:nvSpPr>
          <p:cNvPr id="3" name="Content Placeholder 2"/>
          <p:cNvSpPr>
            <a:spLocks noGrp="1"/>
          </p:cNvSpPr>
          <p:nvPr>
            <p:ph idx="1"/>
          </p:nvPr>
        </p:nvSpPr>
        <p:spPr>
          <a:xfrm>
            <a:off x="381000" y="1143000"/>
            <a:ext cx="8077200" cy="1981200"/>
          </a:xfrm>
        </p:spPr>
        <p:txBody>
          <a:bodyPr>
            <a:normAutofit/>
          </a:bodyPr>
          <a:lstStyle/>
          <a:p>
            <a:pPr marL="0" indent="0" algn="just">
              <a:buNone/>
            </a:pPr>
            <a:r>
              <a:rPr lang="en-US" sz="2000" b="1" dirty="0" smtClean="0">
                <a:latin typeface="Cambria" pitchFamily="18" charset="0"/>
              </a:rPr>
              <a:t>A temporary rise of the water level, as in a river or lake or along a seacoast, resulting in its spilling over and out of its natural or artificial confines onto land that is normally dry. Floods are usually caused by excessive runoff from precipitation or snowmelt, or by coastal storm surges or other tidal phenomena.</a:t>
            </a:r>
            <a:endParaRPr lang="en-US" sz="2000" b="1" dirty="0">
              <a:latin typeface="Cambria" pitchFamily="18" charset="0"/>
            </a:endParaRPr>
          </a:p>
          <a:p>
            <a:pPr marL="0" indent="0" algn="just">
              <a:buNone/>
            </a:pPr>
            <a:endParaRPr lang="en-US" sz="2000" b="1" dirty="0" smtClean="0">
              <a:latin typeface="Cambria"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8200" y="3276600"/>
            <a:ext cx="4140220" cy="248413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794" y="3276600"/>
            <a:ext cx="4838701" cy="3208269"/>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1381609263"/>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mbria" pitchFamily="18" charset="0"/>
              </a:rPr>
              <a:t>Tsunami</a:t>
            </a:r>
            <a:endParaRPr lang="en-US" b="1" dirty="0">
              <a:latin typeface="Cambria" pitchFamily="18" charset="0"/>
            </a:endParaRPr>
          </a:p>
        </p:txBody>
      </p:sp>
      <p:sp>
        <p:nvSpPr>
          <p:cNvPr id="3" name="Content Placeholder 2"/>
          <p:cNvSpPr>
            <a:spLocks noGrp="1"/>
          </p:cNvSpPr>
          <p:nvPr>
            <p:ph idx="1"/>
          </p:nvPr>
        </p:nvSpPr>
        <p:spPr>
          <a:xfrm>
            <a:off x="609601" y="1600201"/>
            <a:ext cx="3428999" cy="1524000"/>
          </a:xfrm>
        </p:spPr>
        <p:txBody>
          <a:bodyPr>
            <a:noAutofit/>
          </a:bodyPr>
          <a:lstStyle/>
          <a:p>
            <a:pPr marL="0" indent="0" algn="ctr">
              <a:buNone/>
            </a:pPr>
            <a:r>
              <a:rPr lang="en-US" sz="2400" b="1" dirty="0" smtClean="0">
                <a:latin typeface="Cambria" pitchFamily="18" charset="0"/>
              </a:rPr>
              <a:t>An </a:t>
            </a:r>
            <a:r>
              <a:rPr lang="en-US" sz="2400" b="1" dirty="0">
                <a:latin typeface="Cambria" pitchFamily="18" charset="0"/>
              </a:rPr>
              <a:t>unusually large sea wave produced by a seaquake or undersea </a:t>
            </a:r>
            <a:r>
              <a:rPr lang="en-US" sz="2400" b="1" dirty="0" smtClean="0">
                <a:latin typeface="Cambria" pitchFamily="18" charset="0"/>
              </a:rPr>
              <a:t>volcanic eruption</a:t>
            </a:r>
            <a:endParaRPr lang="en-US" sz="2400" b="1" dirty="0">
              <a:latin typeface="Cambria"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4233983"/>
            <a:ext cx="3352800" cy="2403894"/>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10493" y="1447800"/>
            <a:ext cx="4671136" cy="4819091"/>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298180948"/>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Cambria" pitchFamily="18" charset="0"/>
              </a:rPr>
              <a:t>How </a:t>
            </a:r>
            <a:r>
              <a:rPr lang="en-US" dirty="0">
                <a:solidFill>
                  <a:srgbClr val="FF0000"/>
                </a:solidFill>
                <a:latin typeface="Cambria" pitchFamily="18" charset="0"/>
              </a:rPr>
              <a:t>Tsunamis</a:t>
            </a:r>
            <a:r>
              <a:rPr lang="en-US" dirty="0">
                <a:latin typeface="Cambria" pitchFamily="18" charset="0"/>
              </a:rPr>
              <a:t> </a:t>
            </a:r>
            <a:r>
              <a:rPr lang="en-US" dirty="0" smtClean="0">
                <a:latin typeface="Cambria" pitchFamily="18" charset="0"/>
              </a:rPr>
              <a:t>Impact the </a:t>
            </a:r>
            <a:r>
              <a:rPr lang="en-US" dirty="0">
                <a:latin typeface="Cambria" pitchFamily="18" charset="0"/>
              </a:rPr>
              <a:t>Ecosystem</a:t>
            </a:r>
          </a:p>
        </p:txBody>
      </p:sp>
      <p:sp>
        <p:nvSpPr>
          <p:cNvPr id="3" name="Content Placeholder 2"/>
          <p:cNvSpPr>
            <a:spLocks noGrp="1"/>
          </p:cNvSpPr>
          <p:nvPr>
            <p:ph idx="1"/>
          </p:nvPr>
        </p:nvSpPr>
        <p:spPr>
          <a:xfrm>
            <a:off x="990600" y="1524000"/>
            <a:ext cx="7143955" cy="2886998"/>
          </a:xfrm>
        </p:spPr>
        <p:txBody>
          <a:bodyPr>
            <a:normAutofit/>
          </a:bodyPr>
          <a:lstStyle/>
          <a:p>
            <a:pPr>
              <a:buClr>
                <a:schemeClr val="bg1"/>
              </a:buClr>
              <a:buFont typeface="Wingdings" pitchFamily="2" charset="2"/>
              <a:buChar char="Ø"/>
            </a:pPr>
            <a:r>
              <a:rPr lang="en-US" sz="2400" dirty="0" smtClean="0">
                <a:latin typeface="Cambria" pitchFamily="18" charset="0"/>
              </a:rPr>
              <a:t>Houses</a:t>
            </a:r>
            <a:r>
              <a:rPr lang="en-US" sz="2400" dirty="0">
                <a:latin typeface="Cambria" pitchFamily="18" charset="0"/>
              </a:rPr>
              <a:t>, buildings, and other structures destroyed</a:t>
            </a:r>
          </a:p>
          <a:p>
            <a:pPr>
              <a:buClr>
                <a:schemeClr val="bg1"/>
              </a:buClr>
              <a:buFont typeface="Wingdings" pitchFamily="2" charset="2"/>
              <a:buChar char="Ø"/>
            </a:pPr>
            <a:r>
              <a:rPr lang="en-US" sz="2400" dirty="0" smtClean="0">
                <a:latin typeface="Cambria" pitchFamily="18" charset="0"/>
              </a:rPr>
              <a:t>Loss </a:t>
            </a:r>
            <a:r>
              <a:rPr lang="en-US" sz="2400" dirty="0">
                <a:latin typeface="Cambria" pitchFamily="18" charset="0"/>
              </a:rPr>
              <a:t>of power</a:t>
            </a:r>
          </a:p>
          <a:p>
            <a:pPr>
              <a:buClr>
                <a:schemeClr val="bg1"/>
              </a:buClr>
              <a:buFont typeface="Wingdings" pitchFamily="2" charset="2"/>
              <a:buChar char="Ø"/>
            </a:pPr>
            <a:r>
              <a:rPr lang="en-US" sz="2400" dirty="0" smtClean="0">
                <a:latin typeface="Cambria" pitchFamily="18" charset="0"/>
              </a:rPr>
              <a:t>Erosion</a:t>
            </a:r>
            <a:endParaRPr lang="en-US" sz="2400" dirty="0">
              <a:latin typeface="Cambria" pitchFamily="18" charset="0"/>
            </a:endParaRPr>
          </a:p>
          <a:p>
            <a:pPr>
              <a:buClr>
                <a:schemeClr val="bg1"/>
              </a:buClr>
              <a:buFont typeface="Wingdings" pitchFamily="2" charset="2"/>
              <a:buChar char="Ø"/>
            </a:pPr>
            <a:r>
              <a:rPr lang="en-US" sz="2400" dirty="0" smtClean="0">
                <a:latin typeface="Cambria" pitchFamily="18" charset="0"/>
              </a:rPr>
              <a:t>Fresh </a:t>
            </a:r>
            <a:r>
              <a:rPr lang="en-US" sz="2400" dirty="0">
                <a:latin typeface="Cambria" pitchFamily="18" charset="0"/>
              </a:rPr>
              <a:t>water contaminated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174577">
            <a:off x="6145333" y="2765632"/>
            <a:ext cx="2748008" cy="197027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442935">
            <a:off x="4935465" y="3561980"/>
            <a:ext cx="2546387" cy="2627042"/>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282953965"/>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629</TotalTime>
  <Words>829</Words>
  <Application>Microsoft Office PowerPoint</Application>
  <PresentationFormat>On-screen Show (4:3)</PresentationFormat>
  <Paragraphs>117</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Natural Disasters  Impact on Ecosystem</vt:lpstr>
      <vt:lpstr>Definition of Natural Disaster</vt:lpstr>
      <vt:lpstr>Natural Disasters</vt:lpstr>
      <vt:lpstr>Landslide</vt:lpstr>
      <vt:lpstr>Drought</vt:lpstr>
      <vt:lpstr>How Drought Impacts the Ecosystem</vt:lpstr>
      <vt:lpstr>Flood</vt:lpstr>
      <vt:lpstr>Tsunami</vt:lpstr>
      <vt:lpstr>How Tsunamis Impact the Ecosystem</vt:lpstr>
      <vt:lpstr>Tropical Cyclones, Typhoons and Hurricanes</vt:lpstr>
      <vt:lpstr>PowerPoint Presentation</vt:lpstr>
      <vt:lpstr>Lightning</vt:lpstr>
      <vt:lpstr>PowerPoint Presentation</vt:lpstr>
      <vt:lpstr>Fire</vt:lpstr>
      <vt:lpstr>How Fire Impacts the Ecosystem</vt:lpstr>
      <vt:lpstr>Tornados</vt:lpstr>
      <vt:lpstr>Volcanoes</vt:lpstr>
      <vt:lpstr>How Volcanoes Impact the  Ecosystem</vt:lpstr>
      <vt:lpstr>Blizzards</vt:lpstr>
      <vt:lpstr>How Blizzards Impact the  Ecosystem</vt:lpstr>
      <vt:lpstr>Earthquake</vt:lpstr>
      <vt:lpstr>How Earthquakes Impact the Ecosystem</vt:lpstr>
      <vt:lpstr>Heat</vt:lpstr>
      <vt:lpstr>How Flooding Impacts the  Ecosystem</vt:lpstr>
      <vt:lpstr>How Tornadoes Impacts the  Ecosystem</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Natural Disaster How Can Impact on Ecosystem</dc:title>
  <dc:creator>sellamohan</dc:creator>
  <cp:lastModifiedBy>gis</cp:lastModifiedBy>
  <cp:revision>99</cp:revision>
  <cp:lastPrinted>2017-09-21T08:40:45Z</cp:lastPrinted>
  <dcterms:created xsi:type="dcterms:W3CDTF">2012-12-09T09:42:42Z</dcterms:created>
  <dcterms:modified xsi:type="dcterms:W3CDTF">2017-09-21T08:42:37Z</dcterms:modified>
  <cp:category>Geo</cp:category>
</cp:coreProperties>
</file>